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294"/>
    <a:srgbClr val="F4564E"/>
    <a:srgbClr val="4559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6271"/>
  </p:normalViewPr>
  <p:slideViewPr>
    <p:cSldViewPr snapToGrid="0" snapToObjects="1">
      <p:cViewPr varScale="1">
        <p:scale>
          <a:sx n="108" d="100"/>
          <a:sy n="108" d="100"/>
        </p:scale>
        <p:origin x="59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D17F7-62E5-7A42-B12C-16D32713F1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7796BF-3F4B-8A46-8E56-6CA1283193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5A61C1-CA1A-D24C-B237-C0C7CD7A1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75E812-4060-624E-8176-D1A535224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9095C-0D28-724B-A15C-C0B01A1C4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017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92A88-206A-DD49-AB1F-87AC7667F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F651AF-56CC-C148-ABFC-63F7AE6EA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1B2BB-B725-F847-9E6A-FF8AAB5E8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8CD27-4E24-D14F-8E4E-6C41043EB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0068C-FE06-8340-88B5-00491970E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063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C5788B-0517-6C4F-B74E-D9FDBEEE54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BDC018-1C98-D547-97AA-3809DDB2C3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437F31-5293-EA4C-B0D3-484896591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F722E9-8FAD-0245-A34D-AD7BF0323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32FD9-4A16-8044-87EF-3EF063262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812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51D1C-683D-7E48-8F08-45E269308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2DC3C8-781B-3444-8F88-BE0EDF7CF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B1FF2-BFF1-D24D-8B0F-B52A7409E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993D4-2A42-864F-954D-7E19A35EC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5003F-EC24-E648-A947-F1F70B174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612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A84A8-0A83-4A4D-8D43-C05E83886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C41E6A-0BCF-C142-8B0F-103516BA5D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7413C1-C0C6-4347-86E1-B4B99D255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91774-C91D-7C47-A02C-777B7B7EF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6BF76-7C05-D842-83C1-2400991DA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649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EA656-B1DA-A94B-84DB-998AA3509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2160B-B9C0-8146-92F1-B5DEDCBB20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0280C6-7732-5246-B2CF-70890A9EA4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6E1083-336D-5C42-8734-3748228B7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30785E-F964-0745-96A7-1ACE1D1FC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D4125B-2FB1-FF49-966B-F72FEE8D3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485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15935-E3C0-D342-B204-76DC325A1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9280A3-5D16-9947-8EB5-A542693303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2CCCB1-8B96-AA45-88A9-D8CC5878E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A47E56-1B28-1C4F-91AA-D9B00F9F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97F989-7CA5-8C4B-BEE8-0D730845D8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B2CD80-0793-A94E-AB84-EA7A86741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D2166D-A868-1149-A669-11A9ACD33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D31312-78BF-6F41-9513-420628558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249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765C0-1D55-1C43-8592-5FF5DF0CD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51C49C-8D6D-5F4D-8707-84A486A04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89DC1C-CA1C-974E-904C-5BCE93A32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DB634A-D850-E34E-B34B-0848C82E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568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E19416-6DCD-4746-82BF-9C0698F32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624C39-7529-7F4D-915E-3495B1837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EADF3-145B-9444-8A02-FC1F8B615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80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FB193-9843-1144-BD31-7039F3244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FE6779-4A1D-B140-B56F-9DD402108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FC60FA-319A-D447-996D-F6B4B313B4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9D308A-E5C3-C34D-A883-0EEC372AE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58D019-3E82-A342-9123-D1D62E59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7F845A-EE00-8F45-8654-677265468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138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E9440-156E-0341-8EA8-67BCFF7B9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F64ED1-2B8F-BA43-95D2-C2BCA49BA9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215A95-042A-BC4D-BC26-1F5B9AFB37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15A7EA-AA5C-D342-9BCA-72FE53AAD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76B8D-6989-B740-92A1-09B12D5B7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4F3452-3B11-A84A-9DE5-A85657A2D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18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728D4B-B843-8243-9154-EC152749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33DDE6-AEC8-C049-BEDF-63722B47BD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9BDA6-22FD-CD4E-B874-776900869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A1D06-4A02-4B4C-A79A-DA1ED46CA9E7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0E4D11-9F4C-FB47-92E4-7EC67313DA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5FE85-645D-D04E-8672-E8DF4FA7C2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03CF0-D877-2248-9F40-B1B26B5F8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176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2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CF2CE93-AFF8-7849-B49E-76953C1CB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3159" y="-1771797"/>
            <a:ext cx="3570187" cy="1268215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53270" y="2871009"/>
            <a:ext cx="12192000" cy="5592977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89" y="1199505"/>
            <a:ext cx="2761015" cy="98165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66A5F9E-1D33-9D4B-A589-72131716F301}"/>
              </a:ext>
            </a:extLst>
          </p:cNvPr>
          <p:cNvSpPr txBox="1"/>
          <p:nvPr/>
        </p:nvSpPr>
        <p:spPr>
          <a:xfrm>
            <a:off x="4792255" y="1285959"/>
            <a:ext cx="70225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Helvetica" pitchFamily="2" charset="0"/>
              </a:rPr>
              <a:t>Организация деятельности пресс-службы для общественных организаций, действующих на федеральном уровне в области государственной национальной политики Российской Федерации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BC8B82-9016-4C5A-9006-5B8DB2AD2053}"/>
              </a:ext>
            </a:extLst>
          </p:cNvPr>
          <p:cNvSpPr txBox="1"/>
          <p:nvPr/>
        </p:nvSpPr>
        <p:spPr>
          <a:xfrm>
            <a:off x="4792255" y="4091162"/>
            <a:ext cx="3992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Забродин Евгений Георгиевич,</a:t>
            </a:r>
            <a:r>
              <a:rPr lang="ru-RU" dirty="0">
                <a:solidFill>
                  <a:schemeClr val="bg1"/>
                </a:solidFill>
              </a:rPr>
              <a:t> директор фонда «Региональная политика»</a:t>
            </a:r>
          </a:p>
        </p:txBody>
      </p:sp>
    </p:spTree>
    <p:extLst>
      <p:ext uri="{BB962C8B-B14F-4D97-AF65-F5344CB8AC3E}">
        <p14:creationId xmlns:p14="http://schemas.microsoft.com/office/powerpoint/2010/main" val="1602769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2678" y="-1"/>
            <a:ext cx="5009321" cy="1447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7B0467-481D-B344-8433-738BE19A8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09" y="394308"/>
            <a:ext cx="1319405" cy="4686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B0FD04-56D3-844E-B735-AAA54C4B4249}"/>
              </a:ext>
            </a:extLst>
          </p:cNvPr>
          <p:cNvSpPr txBox="1"/>
          <p:nvPr/>
        </p:nvSpPr>
        <p:spPr>
          <a:xfrm>
            <a:off x="2256816" y="461509"/>
            <a:ext cx="4925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455988"/>
                </a:solidFill>
                <a:latin typeface="Helvetica" pitchFamily="2" charset="0"/>
              </a:rPr>
              <a:t>Организация деятельности пресс-службы для общественных организаций, действующих на федеральном уровне в области государственной национальной политики Российской Федерации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97763E-4097-6247-B70B-8A21092E7E41}"/>
              </a:ext>
            </a:extLst>
          </p:cNvPr>
          <p:cNvSpPr txBox="1"/>
          <p:nvPr/>
        </p:nvSpPr>
        <p:spPr>
          <a:xfrm>
            <a:off x="5802405" y="-788223"/>
            <a:ext cx="1798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F4564E"/>
                </a:solidFill>
                <a:latin typeface="Helvetica" pitchFamily="2" charset="0"/>
              </a:rPr>
              <a:t>ПОДЗАГОЛОВОК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1CCC30-EE57-AB43-909F-81E544691C85}"/>
              </a:ext>
            </a:extLst>
          </p:cNvPr>
          <p:cNvSpPr txBox="1"/>
          <p:nvPr/>
        </p:nvSpPr>
        <p:spPr>
          <a:xfrm>
            <a:off x="11213633" y="47476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AF5DD0DB-4785-B740-A2C3-AD6B35D1739C}" type="slidenum">
              <a:rPr lang="ru-RU" sz="1400" smtClean="0">
                <a:solidFill>
                  <a:schemeClr val="bg1"/>
                </a:solidFill>
                <a:latin typeface="Helvetica" pitchFamily="2" charset="0"/>
              </a:rPr>
              <a:pPr algn="r"/>
              <a:t>2</a:t>
            </a:fld>
            <a:endParaRPr lang="ru-RU" sz="1400" dirty="0">
              <a:solidFill>
                <a:schemeClr val="bg1"/>
              </a:solidFill>
              <a:latin typeface="Helvetica" pitchFamily="2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2DEE192-EA03-0147-BCDC-E66258B23DA1}"/>
              </a:ext>
            </a:extLst>
          </p:cNvPr>
          <p:cNvCxnSpPr>
            <a:cxnSpLocks/>
          </p:cNvCxnSpPr>
          <p:nvPr/>
        </p:nvCxnSpPr>
        <p:spPr>
          <a:xfrm>
            <a:off x="2132357" y="0"/>
            <a:ext cx="0" cy="862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6266388-7C15-E043-8BBC-B20DE49FFC84}"/>
              </a:ext>
            </a:extLst>
          </p:cNvPr>
          <p:cNvSpPr/>
          <p:nvPr/>
        </p:nvSpPr>
        <p:spPr>
          <a:xfrm>
            <a:off x="5695205" y="3337179"/>
            <a:ext cx="486326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err="1">
                <a:effectLst/>
                <a:latin typeface="Helvetica" pitchFamily="2" charset="0"/>
                <a:ea typeface="Times New Roman" panose="02020603050405020304" pitchFamily="18" charset="0"/>
              </a:rPr>
              <a:t>Гиперплощадки</a:t>
            </a:r>
            <a:r>
              <a:rPr lang="ru-RU" sz="2200" b="1" dirty="0">
                <a:effectLst/>
                <a:latin typeface="Helvetica" pitchFamily="2" charset="0"/>
                <a:ea typeface="Times New Roman" panose="02020603050405020304" pitchFamily="18" charset="0"/>
              </a:rPr>
              <a:t> о которых мы начинаем подозревать</a:t>
            </a:r>
          </a:p>
          <a:p>
            <a:pPr algn="just"/>
            <a:endParaRPr lang="en-US" sz="2200" dirty="0">
              <a:latin typeface="Helvetica" pitchFamily="2" charset="0"/>
              <a:ea typeface="Times New Roman" panose="02020603050405020304" pitchFamily="18" charset="0"/>
            </a:endParaRPr>
          </a:p>
          <a:p>
            <a:pPr algn="just"/>
            <a:r>
              <a:rPr lang="ru-RU" sz="2200" dirty="0" err="1">
                <a:latin typeface="Helvetica" pitchFamily="2" charset="0"/>
                <a:ea typeface="Times New Roman" panose="02020603050405020304" pitchFamily="18" charset="0"/>
              </a:rPr>
              <a:t>Сбер</a:t>
            </a:r>
            <a:endParaRPr lang="ru-RU" sz="2200" dirty="0">
              <a:latin typeface="Helvetica" pitchFamily="2" charset="0"/>
              <a:ea typeface="Times New Roman" panose="02020603050405020304" pitchFamily="18" charset="0"/>
            </a:endParaRPr>
          </a:p>
          <a:p>
            <a:pPr algn="just"/>
            <a:r>
              <a:rPr lang="en-US" sz="2200" dirty="0">
                <a:effectLst/>
                <a:latin typeface="Helvetica" pitchFamily="2" charset="0"/>
                <a:ea typeface="Times New Roman" panose="02020603050405020304" pitchFamily="18" charset="0"/>
              </a:rPr>
              <a:t>Amazon</a:t>
            </a:r>
          </a:p>
          <a:p>
            <a:pPr algn="just"/>
            <a:r>
              <a:rPr lang="en-US" sz="2200" dirty="0">
                <a:latin typeface="Helvetica" pitchFamily="2" charset="0"/>
                <a:ea typeface="Times New Roman" panose="02020603050405020304" pitchFamily="18" charset="0"/>
              </a:rPr>
              <a:t>Alibaba</a:t>
            </a:r>
            <a:endParaRPr lang="ru-RU" sz="2200" dirty="0">
              <a:latin typeface="Helvetica" pitchFamily="2" charset="0"/>
              <a:ea typeface="Times New Roman" panose="02020603050405020304" pitchFamily="18" charset="0"/>
            </a:endParaRPr>
          </a:p>
          <a:p>
            <a:pPr algn="just"/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Производители ПО</a:t>
            </a:r>
          </a:p>
          <a:p>
            <a:pPr algn="just"/>
            <a:endParaRPr lang="x-none" sz="2200" dirty="0">
              <a:effectLst/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712386" y="1872004"/>
            <a:ext cx="53173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err="1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Гиперплощадки</a:t>
            </a:r>
            <a:r>
              <a:rPr lang="ru-RU" sz="3000" b="1" dirty="0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. Будущее медиа уже сейчас.</a:t>
            </a:r>
            <a:endParaRPr lang="x-none" sz="3000" b="1" dirty="0">
              <a:solidFill>
                <a:srgbClr val="1D4294"/>
              </a:solidFill>
              <a:effectLst/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6266388-7C15-E043-8BBC-B20DE49FFC84}"/>
              </a:ext>
            </a:extLst>
          </p:cNvPr>
          <p:cNvSpPr/>
          <p:nvPr/>
        </p:nvSpPr>
        <p:spPr>
          <a:xfrm>
            <a:off x="712387" y="3337179"/>
            <a:ext cx="44029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err="1">
                <a:latin typeface="Helvetica" pitchFamily="2" charset="0"/>
                <a:ea typeface="Times New Roman" panose="02020603050405020304" pitchFamily="18" charset="0"/>
              </a:rPr>
              <a:t>Гиперплощадки</a:t>
            </a:r>
            <a:r>
              <a:rPr lang="ru-RU" sz="2200" b="1" dirty="0">
                <a:latin typeface="Helvetica" pitchFamily="2" charset="0"/>
                <a:ea typeface="Times New Roman" panose="02020603050405020304" pitchFamily="18" charset="0"/>
              </a:rPr>
              <a:t> которые уже есть сейчас:</a:t>
            </a:r>
            <a:endParaRPr lang="en-US" sz="2200" b="1" dirty="0">
              <a:latin typeface="Helvetica" pitchFamily="2" charset="0"/>
              <a:ea typeface="Times New Roman" panose="02020603050405020304" pitchFamily="18" charset="0"/>
            </a:endParaRPr>
          </a:p>
          <a:p>
            <a:endParaRPr lang="ru-RU" sz="2200" dirty="0">
              <a:latin typeface="Helvetica" pitchFamily="2" charset="0"/>
              <a:ea typeface="Times New Roman" panose="02020603050405020304" pitchFamily="18" charset="0"/>
            </a:endParaRPr>
          </a:p>
          <a:p>
            <a:r>
              <a:rPr lang="ru-RU" sz="2200" dirty="0">
                <a:effectLst/>
                <a:latin typeface="Helvetica" pitchFamily="2" charset="0"/>
                <a:ea typeface="Times New Roman" panose="02020603050405020304" pitchFamily="18" charset="0"/>
              </a:rPr>
              <a:t>Яндекс</a:t>
            </a:r>
          </a:p>
          <a:p>
            <a:r>
              <a:rPr lang="en-US" sz="2200" dirty="0">
                <a:effectLst/>
                <a:latin typeface="Helvetica" pitchFamily="2" charset="0"/>
                <a:ea typeface="Times New Roman" panose="02020603050405020304" pitchFamily="18" charset="0"/>
              </a:rPr>
              <a:t>Google</a:t>
            </a:r>
          </a:p>
          <a:p>
            <a:r>
              <a:rPr lang="en-US" sz="2200" dirty="0">
                <a:latin typeface="Helvetica" pitchFamily="2" charset="0"/>
                <a:ea typeface="Times New Roman" panose="02020603050405020304" pitchFamily="18" charset="0"/>
              </a:rPr>
              <a:t>Facebook</a:t>
            </a:r>
            <a:endParaRPr lang="en-US" sz="2200" dirty="0">
              <a:effectLst/>
              <a:latin typeface="Helvetica" pitchFamily="2" charset="0"/>
              <a:ea typeface="Times New Roman" panose="02020603050405020304" pitchFamily="18" charset="0"/>
            </a:endParaRPr>
          </a:p>
          <a:p>
            <a:r>
              <a:rPr lang="en-US" sz="2200" dirty="0">
                <a:latin typeface="Helvetica" pitchFamily="2" charset="0"/>
                <a:ea typeface="Times New Roman" panose="02020603050405020304" pitchFamily="18" charset="0"/>
              </a:rPr>
              <a:t>Mail.ru</a:t>
            </a:r>
            <a:endParaRPr lang="ru-RU" sz="2200" dirty="0">
              <a:latin typeface="Helvetica" pitchFamily="2" charset="0"/>
              <a:ea typeface="Times New Roman" panose="02020603050405020304" pitchFamily="18" charset="0"/>
            </a:endParaRPr>
          </a:p>
          <a:p>
            <a:r>
              <a:rPr lang="en-US" sz="2200" dirty="0">
                <a:latin typeface="Helvetica" pitchFamily="2" charset="0"/>
                <a:ea typeface="Times New Roman" panose="02020603050405020304" pitchFamily="18" charset="0"/>
              </a:rPr>
              <a:t>Netflix</a:t>
            </a:r>
            <a:endParaRPr lang="x-none" sz="2200" dirty="0">
              <a:effectLst/>
              <a:latin typeface="Helvetica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016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C7B0467-481D-B344-8433-738BE19A8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09" y="394308"/>
            <a:ext cx="1319405" cy="46868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2DEE192-EA03-0147-BCDC-E66258B23DA1}"/>
              </a:ext>
            </a:extLst>
          </p:cNvPr>
          <p:cNvCxnSpPr>
            <a:cxnSpLocks/>
          </p:cNvCxnSpPr>
          <p:nvPr/>
        </p:nvCxnSpPr>
        <p:spPr>
          <a:xfrm>
            <a:off x="2132357" y="0"/>
            <a:ext cx="0" cy="862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712386" y="4558981"/>
            <a:ext cx="31307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Рост аудитории </a:t>
            </a:r>
            <a:r>
              <a:rPr lang="ru-RU" sz="2200" dirty="0" err="1">
                <a:latin typeface="Helvetica" pitchFamily="2" charset="0"/>
                <a:ea typeface="Times New Roman" panose="02020603050405020304" pitchFamily="18" charset="0"/>
              </a:rPr>
              <a:t>стриминговых</a:t>
            </a: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 и потоковых площадок</a:t>
            </a:r>
            <a:endParaRPr lang="x-none" sz="2200" dirty="0">
              <a:effectLst/>
              <a:latin typeface="Helvetica" pitchFamily="2" charset="0"/>
              <a:ea typeface="Times New Roman" panose="02020603050405020304" pitchFamily="18" charset="0"/>
            </a:endParaRPr>
          </a:p>
        </p:txBody>
      </p:sp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2678" y="-1"/>
            <a:ext cx="5009321" cy="144757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A1CCC30-EE57-AB43-909F-81E544691C85}"/>
              </a:ext>
            </a:extLst>
          </p:cNvPr>
          <p:cNvSpPr txBox="1"/>
          <p:nvPr/>
        </p:nvSpPr>
        <p:spPr>
          <a:xfrm>
            <a:off x="11213633" y="47476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AF5DD0DB-4785-B740-A2C3-AD6B35D1739C}" type="slidenum">
              <a:rPr lang="ru-RU" sz="1400" smtClean="0">
                <a:solidFill>
                  <a:schemeClr val="bg1"/>
                </a:solidFill>
                <a:latin typeface="Helvetica" pitchFamily="2" charset="0"/>
              </a:rPr>
              <a:pPr algn="r"/>
              <a:t>3</a:t>
            </a:fld>
            <a:endParaRPr lang="ru-RU" sz="1400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712386" y="1872004"/>
            <a:ext cx="531735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Уроки </a:t>
            </a:r>
            <a:r>
              <a:rPr lang="ru-RU" sz="3000" b="1" dirty="0" err="1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локдауна</a:t>
            </a:r>
            <a:endParaRPr lang="ru-RU" sz="3000" b="1" dirty="0">
              <a:solidFill>
                <a:srgbClr val="1D4294"/>
              </a:solidFill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4051933" y="4558981"/>
            <a:ext cx="3130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Helvetica" pitchFamily="2" charset="0"/>
                <a:ea typeface="Times New Roman" panose="02020603050405020304" pitchFamily="18" charset="0"/>
              </a:rPr>
              <a:t>Взросление аудитории</a:t>
            </a:r>
            <a:endParaRPr lang="x-none" sz="2200" dirty="0">
              <a:effectLst/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6414051" y="4558981"/>
            <a:ext cx="3130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Helvetica" pitchFamily="2" charset="0"/>
                <a:ea typeface="Times New Roman" panose="02020603050405020304" pitchFamily="18" charset="0"/>
              </a:rPr>
              <a:t>Возрождение возрастных ресурсов</a:t>
            </a:r>
            <a:endParaRPr lang="x-none" sz="2200" dirty="0">
              <a:effectLst/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8984972" y="4558981"/>
            <a:ext cx="3130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Helvetica" pitchFamily="2" charset="0"/>
                <a:ea typeface="Times New Roman" panose="02020603050405020304" pitchFamily="18" charset="0"/>
              </a:rPr>
              <a:t>Нет, мир уже не будет прежним</a:t>
            </a:r>
            <a:endParaRPr lang="x-none" sz="2400" dirty="0"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712386" y="3313277"/>
            <a:ext cx="31307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dirty="0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01.</a:t>
            </a:r>
            <a:endParaRPr lang="x-none" sz="5000" dirty="0">
              <a:solidFill>
                <a:srgbClr val="1D4294"/>
              </a:solidFill>
              <a:effectLst/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4051933" y="3313277"/>
            <a:ext cx="31307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dirty="0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02.</a:t>
            </a:r>
            <a:endParaRPr lang="x-none" sz="5000" dirty="0">
              <a:solidFill>
                <a:srgbClr val="1D4294"/>
              </a:solidFill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6414051" y="3313277"/>
            <a:ext cx="31307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dirty="0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03.</a:t>
            </a:r>
            <a:endParaRPr lang="x-none" sz="5000" dirty="0">
              <a:solidFill>
                <a:srgbClr val="1D4294"/>
              </a:solidFill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8984972" y="3313277"/>
            <a:ext cx="31307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dirty="0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04.</a:t>
            </a:r>
            <a:endParaRPr lang="x-none" sz="5000" dirty="0">
              <a:solidFill>
                <a:srgbClr val="1D4294"/>
              </a:solidFill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C46FF3-AE38-49AA-B788-95CD38E137B1}"/>
              </a:ext>
            </a:extLst>
          </p:cNvPr>
          <p:cNvSpPr txBox="1"/>
          <p:nvPr/>
        </p:nvSpPr>
        <p:spPr>
          <a:xfrm>
            <a:off x="2256816" y="461509"/>
            <a:ext cx="4925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455988"/>
                </a:solidFill>
                <a:latin typeface="Helvetica" pitchFamily="2" charset="0"/>
              </a:rPr>
              <a:t>Организация деятельности пресс-службы для общественных организаций, действующих на федеральном уровне в области государственной национальной политики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4262599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C7B0467-481D-B344-8433-738BE19A8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09" y="394308"/>
            <a:ext cx="1319405" cy="46868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2DEE192-EA03-0147-BCDC-E66258B23DA1}"/>
              </a:ext>
            </a:extLst>
          </p:cNvPr>
          <p:cNvCxnSpPr>
            <a:cxnSpLocks/>
          </p:cNvCxnSpPr>
          <p:nvPr/>
        </p:nvCxnSpPr>
        <p:spPr>
          <a:xfrm>
            <a:off x="2132357" y="0"/>
            <a:ext cx="0" cy="862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6266388-7C15-E043-8BBC-B20DE49FFC84}"/>
              </a:ext>
            </a:extLst>
          </p:cNvPr>
          <p:cNvSpPr/>
          <p:nvPr/>
        </p:nvSpPr>
        <p:spPr>
          <a:xfrm>
            <a:off x="712386" y="3258422"/>
            <a:ext cx="199105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err="1">
                <a:latin typeface="Helvetica" pitchFamily="2" charset="0"/>
                <a:ea typeface="Times New Roman" panose="02020603050405020304" pitchFamily="18" charset="0"/>
              </a:rPr>
              <a:t>Vk</a:t>
            </a:r>
            <a:endParaRPr lang="ru-RU" sz="2200" b="1" dirty="0">
              <a:latin typeface="Helvetica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200" b="1" dirty="0">
                <a:latin typeface="Helvetica" pitchFamily="2" charset="0"/>
                <a:ea typeface="Times New Roman" panose="02020603050405020304" pitchFamily="18" charset="0"/>
              </a:rPr>
              <a:t>Ok</a:t>
            </a:r>
            <a:endParaRPr lang="ru-RU" sz="2200" b="1" dirty="0">
              <a:latin typeface="Helvetica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200" b="1" dirty="0" err="1">
                <a:latin typeface="Helvetica" pitchFamily="2" charset="0"/>
                <a:ea typeface="Times New Roman" panose="02020603050405020304" pitchFamily="18" charset="0"/>
              </a:rPr>
              <a:t>Youtube</a:t>
            </a:r>
            <a:endParaRPr lang="ru-RU" sz="2200" b="1" dirty="0">
              <a:latin typeface="Helvetica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200" b="1" dirty="0" err="1">
                <a:latin typeface="Helvetica" pitchFamily="2" charset="0"/>
                <a:ea typeface="Times New Roman" panose="02020603050405020304" pitchFamily="18" charset="0"/>
              </a:rPr>
              <a:t>Insta</a:t>
            </a:r>
            <a:endParaRPr lang="en-US" sz="2200" b="1" dirty="0">
              <a:latin typeface="Helvetica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200" b="1" dirty="0">
                <a:latin typeface="Helvetica" pitchFamily="2" charset="0"/>
                <a:ea typeface="Times New Roman" panose="02020603050405020304" pitchFamily="18" charset="0"/>
              </a:rPr>
              <a:t>Fb</a:t>
            </a:r>
            <a:endParaRPr lang="ru-RU" sz="2200" b="1" dirty="0">
              <a:latin typeface="Helvetica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200" b="1" dirty="0">
                <a:latin typeface="Helvetica" pitchFamily="2" charset="0"/>
                <a:ea typeface="Times New Roman" panose="02020603050405020304" pitchFamily="18" charset="0"/>
              </a:rPr>
              <a:t>Дзен</a:t>
            </a:r>
            <a:endParaRPr lang="en-US" sz="2200" b="1" dirty="0">
              <a:latin typeface="Helvetica" pitchFamily="2" charset="0"/>
              <a:ea typeface="Times New Roman" panose="02020603050405020304" pitchFamily="18" charset="0"/>
            </a:endParaRPr>
          </a:p>
        </p:txBody>
      </p:sp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2678" y="-1"/>
            <a:ext cx="5009321" cy="144757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A1CCC30-EE57-AB43-909F-81E544691C85}"/>
              </a:ext>
            </a:extLst>
          </p:cNvPr>
          <p:cNvSpPr txBox="1"/>
          <p:nvPr/>
        </p:nvSpPr>
        <p:spPr>
          <a:xfrm>
            <a:off x="11213633" y="47476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AF5DD0DB-4785-B740-A2C3-AD6B35D1739C}" type="slidenum">
              <a:rPr lang="ru-RU" sz="1400" smtClean="0">
                <a:solidFill>
                  <a:schemeClr val="bg1"/>
                </a:solidFill>
                <a:latin typeface="Helvetica" pitchFamily="2" charset="0"/>
              </a:rPr>
              <a:pPr algn="r"/>
              <a:t>4</a:t>
            </a:fld>
            <a:endParaRPr lang="ru-RU" sz="1400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712386" y="1872004"/>
            <a:ext cx="53173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День сегодняшний. Социальные сети.</a:t>
            </a:r>
            <a:endParaRPr lang="x-none" sz="3000" b="1" dirty="0">
              <a:solidFill>
                <a:srgbClr val="1D4294"/>
              </a:solidFill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6266388-7C15-E043-8BBC-B20DE49FFC84}"/>
              </a:ext>
            </a:extLst>
          </p:cNvPr>
          <p:cNvSpPr/>
          <p:nvPr/>
        </p:nvSpPr>
        <p:spPr>
          <a:xfrm>
            <a:off x="2256817" y="3258422"/>
            <a:ext cx="1134357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по прежнему ТОП</a:t>
            </a:r>
          </a:p>
          <a:p>
            <a:pPr algn="just">
              <a:lnSpc>
                <a:spcPct val="150000"/>
              </a:lnSpc>
            </a:pP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если вам нужна читающая аудитория</a:t>
            </a:r>
          </a:p>
          <a:p>
            <a:pPr algn="just">
              <a:lnSpc>
                <a:spcPct val="150000"/>
              </a:lnSpc>
            </a:pP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аудитория любит глазами</a:t>
            </a:r>
          </a:p>
          <a:p>
            <a:pPr algn="just">
              <a:lnSpc>
                <a:spcPct val="150000"/>
              </a:lnSpc>
            </a:pP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личность важна</a:t>
            </a:r>
            <a:endParaRPr lang="en-US" sz="2200" dirty="0">
              <a:latin typeface="Helvetica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по аккуратней с контентом</a:t>
            </a:r>
          </a:p>
          <a:p>
            <a:pPr algn="just">
              <a:lnSpc>
                <a:spcPct val="150000"/>
              </a:lnSpc>
            </a:pP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новые алгоритмы поиска аудитории</a:t>
            </a:r>
            <a:endParaRPr lang="en-US" sz="2200" dirty="0">
              <a:latin typeface="Helvetica" pitchFamily="2" charset="0"/>
              <a:ea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712386" y="3883427"/>
            <a:ext cx="75702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12386" y="4360506"/>
            <a:ext cx="75702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12386" y="4864089"/>
            <a:ext cx="75702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12386" y="5341167"/>
            <a:ext cx="75702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12386" y="5844750"/>
            <a:ext cx="75702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E670E1E-D820-4BCB-92C9-98C81AFB9D2D}"/>
              </a:ext>
            </a:extLst>
          </p:cNvPr>
          <p:cNvSpPr txBox="1"/>
          <p:nvPr/>
        </p:nvSpPr>
        <p:spPr>
          <a:xfrm>
            <a:off x="2256816" y="461509"/>
            <a:ext cx="4925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455988"/>
                </a:solidFill>
                <a:latin typeface="Helvetica" pitchFamily="2" charset="0"/>
              </a:rPr>
              <a:t>Организация деятельности пресс-службы для общественных организаций, действующих на федеральном уровне в области государственной национальной политики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1685450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C7B0467-481D-B344-8433-738BE19A8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09" y="394308"/>
            <a:ext cx="1319405" cy="46868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2DEE192-EA03-0147-BCDC-E66258B23DA1}"/>
              </a:ext>
            </a:extLst>
          </p:cNvPr>
          <p:cNvCxnSpPr>
            <a:cxnSpLocks/>
          </p:cNvCxnSpPr>
          <p:nvPr/>
        </p:nvCxnSpPr>
        <p:spPr>
          <a:xfrm>
            <a:off x="2132357" y="0"/>
            <a:ext cx="0" cy="862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ZABRO\Desktop\photo_2020-10-31_13-55-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690" y="3242522"/>
            <a:ext cx="5570841" cy="334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ZABRO\Desktop\photo_2020-10-31_13-55-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26" y="3251769"/>
            <a:ext cx="5844181" cy="168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2678" y="-1"/>
            <a:ext cx="5009321" cy="144757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A1CCC30-EE57-AB43-909F-81E544691C85}"/>
              </a:ext>
            </a:extLst>
          </p:cNvPr>
          <p:cNvSpPr txBox="1"/>
          <p:nvPr/>
        </p:nvSpPr>
        <p:spPr>
          <a:xfrm>
            <a:off x="11213633" y="47476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AF5DD0DB-4785-B740-A2C3-AD6B35D1739C}" type="slidenum">
              <a:rPr lang="ru-RU" sz="1400" smtClean="0">
                <a:solidFill>
                  <a:schemeClr val="bg1"/>
                </a:solidFill>
                <a:latin typeface="Helvetica" pitchFamily="2" charset="0"/>
              </a:rPr>
              <a:pPr algn="r"/>
              <a:t>5</a:t>
            </a:fld>
            <a:endParaRPr lang="ru-RU" sz="1400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712386" y="1872004"/>
            <a:ext cx="53173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 err="1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Youtube</a:t>
            </a:r>
            <a:r>
              <a:rPr lang="ru-RU" sz="3000" b="1" dirty="0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 – продать вашу уникальность</a:t>
            </a:r>
            <a:endParaRPr lang="x-none" sz="3000" b="1" dirty="0">
              <a:solidFill>
                <a:srgbClr val="1D4294"/>
              </a:solidFill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05C46D-6057-4FD4-9EDE-DE720E024652}"/>
              </a:ext>
            </a:extLst>
          </p:cNvPr>
          <p:cNvSpPr txBox="1"/>
          <p:nvPr/>
        </p:nvSpPr>
        <p:spPr>
          <a:xfrm>
            <a:off x="2256816" y="461509"/>
            <a:ext cx="4925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455988"/>
                </a:solidFill>
                <a:latin typeface="Helvetica" pitchFamily="2" charset="0"/>
              </a:rPr>
              <a:t>Организация деятельности пресс-службы для общественных организаций, действующих на федеральном уровне в области государственной национальной политики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1685450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C7B0467-481D-B344-8433-738BE19A8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09" y="394308"/>
            <a:ext cx="1319405" cy="46868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2DEE192-EA03-0147-BCDC-E66258B23DA1}"/>
              </a:ext>
            </a:extLst>
          </p:cNvPr>
          <p:cNvCxnSpPr>
            <a:cxnSpLocks/>
          </p:cNvCxnSpPr>
          <p:nvPr/>
        </p:nvCxnSpPr>
        <p:spPr>
          <a:xfrm>
            <a:off x="2132357" y="0"/>
            <a:ext cx="0" cy="862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ZABRO\Desktop\photo_2020-11-03_16-42-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062" y="3082463"/>
            <a:ext cx="1581088" cy="3424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2678" y="-1"/>
            <a:ext cx="5009321" cy="144757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A1CCC30-EE57-AB43-909F-81E544691C85}"/>
              </a:ext>
            </a:extLst>
          </p:cNvPr>
          <p:cNvSpPr txBox="1"/>
          <p:nvPr/>
        </p:nvSpPr>
        <p:spPr>
          <a:xfrm>
            <a:off x="11213633" y="47476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AF5DD0DB-4785-B740-A2C3-AD6B35D1739C}" type="slidenum">
              <a:rPr lang="ru-RU" sz="1400" smtClean="0">
                <a:solidFill>
                  <a:schemeClr val="bg1"/>
                </a:solidFill>
                <a:latin typeface="Helvetica" pitchFamily="2" charset="0"/>
              </a:rPr>
              <a:pPr algn="r"/>
              <a:t>6</a:t>
            </a:fld>
            <a:endParaRPr lang="ru-RU" sz="1400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712386" y="1872004"/>
            <a:ext cx="53173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Дзен. Когда охваты важнее подписки</a:t>
            </a:r>
            <a:endParaRPr lang="x-none" sz="3000" b="1" dirty="0">
              <a:solidFill>
                <a:srgbClr val="1D4294"/>
              </a:solidFill>
              <a:latin typeface="Helvetica" pitchFamily="2" charset="0"/>
              <a:ea typeface="Times New Roman" panose="02020603050405020304" pitchFamily="18" charset="0"/>
            </a:endParaRPr>
          </a:p>
        </p:txBody>
      </p:sp>
      <p:pic>
        <p:nvPicPr>
          <p:cNvPr id="18" name="Picture 2" descr="C:\Users\ZABRO\Desktop\photo_2020-11-03_16-42-3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89" b="12780"/>
          <a:stretch/>
        </p:blipFill>
        <p:spPr bwMode="auto">
          <a:xfrm>
            <a:off x="5468518" y="1961322"/>
            <a:ext cx="5745115" cy="454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469208-D4BD-40FD-9A67-9162EF360CC9}"/>
              </a:ext>
            </a:extLst>
          </p:cNvPr>
          <p:cNvSpPr txBox="1"/>
          <p:nvPr/>
        </p:nvSpPr>
        <p:spPr>
          <a:xfrm>
            <a:off x="2256816" y="461509"/>
            <a:ext cx="4925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455988"/>
                </a:solidFill>
                <a:latin typeface="Helvetica" pitchFamily="2" charset="0"/>
              </a:rPr>
              <a:t>Организация деятельности пресс-службы для общественных организаций, действующих на федеральном уровне в области государственной национальной политики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693904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C7B0467-481D-B344-8433-738BE19A8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09" y="394308"/>
            <a:ext cx="1319405" cy="46868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2DEE192-EA03-0147-BCDC-E66258B23DA1}"/>
              </a:ext>
            </a:extLst>
          </p:cNvPr>
          <p:cNvCxnSpPr>
            <a:cxnSpLocks/>
          </p:cNvCxnSpPr>
          <p:nvPr/>
        </p:nvCxnSpPr>
        <p:spPr>
          <a:xfrm>
            <a:off x="2132357" y="0"/>
            <a:ext cx="0" cy="862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6266388-7C15-E043-8BBC-B20DE49FFC84}"/>
              </a:ext>
            </a:extLst>
          </p:cNvPr>
          <p:cNvSpPr/>
          <p:nvPr/>
        </p:nvSpPr>
        <p:spPr>
          <a:xfrm>
            <a:off x="848427" y="3086145"/>
            <a:ext cx="327299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latin typeface="Helvetica" pitchFamily="2" charset="0"/>
                <a:ea typeface="Times New Roman" panose="02020603050405020304" pitchFamily="18" charset="0"/>
              </a:rPr>
              <a:t>Инструменты </a:t>
            </a:r>
            <a:r>
              <a:rPr lang="en-US" sz="2200" b="1" dirty="0">
                <a:latin typeface="Helvetica" pitchFamily="2" charset="0"/>
                <a:ea typeface="Times New Roman" panose="02020603050405020304" pitchFamily="18" charset="0"/>
              </a:rPr>
              <a:t>on-line:</a:t>
            </a:r>
          </a:p>
          <a:p>
            <a:pPr algn="just"/>
            <a:endParaRPr lang="en-US" sz="2200" b="1" dirty="0">
              <a:latin typeface="Helvetica" pitchFamily="2" charset="0"/>
              <a:ea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2200" dirty="0" err="1">
                <a:latin typeface="Helvetica" pitchFamily="2" charset="0"/>
                <a:ea typeface="Times New Roman" panose="02020603050405020304" pitchFamily="18" charset="0"/>
              </a:rPr>
              <a:t>vidIQ</a:t>
            </a:r>
            <a:endParaRPr lang="ru-RU" sz="2200" dirty="0">
              <a:latin typeface="Helvetica" pitchFamily="2" charset="0"/>
              <a:ea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2200" dirty="0" err="1">
                <a:latin typeface="Helvetica" pitchFamily="2" charset="0"/>
                <a:ea typeface="Times New Roman" panose="02020603050405020304" pitchFamily="18" charset="0"/>
              </a:rPr>
              <a:t>Amplifer</a:t>
            </a:r>
            <a:endParaRPr lang="en-US" sz="2200" dirty="0">
              <a:latin typeface="Helvetica" pitchFamily="2" charset="0"/>
              <a:ea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2200" dirty="0" err="1">
                <a:latin typeface="Helvetica" pitchFamily="2" charset="0"/>
                <a:ea typeface="Times New Roman" panose="02020603050405020304" pitchFamily="18" charset="0"/>
              </a:rPr>
              <a:t>Figma</a:t>
            </a:r>
            <a:endParaRPr lang="ru-RU" sz="2200" dirty="0">
              <a:latin typeface="Helvetica" pitchFamily="2" charset="0"/>
              <a:ea typeface="Times New Roman" panose="02020603050405020304" pitchFamily="18" charset="0"/>
            </a:endParaRPr>
          </a:p>
        </p:txBody>
      </p:sp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2678" y="-1"/>
            <a:ext cx="5009321" cy="144757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A1CCC30-EE57-AB43-909F-81E544691C85}"/>
              </a:ext>
            </a:extLst>
          </p:cNvPr>
          <p:cNvSpPr txBox="1"/>
          <p:nvPr/>
        </p:nvSpPr>
        <p:spPr>
          <a:xfrm>
            <a:off x="11213633" y="47476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AF5DD0DB-4785-B740-A2C3-AD6B35D1739C}" type="slidenum">
              <a:rPr lang="ru-RU" sz="1400" smtClean="0">
                <a:solidFill>
                  <a:schemeClr val="bg1"/>
                </a:solidFill>
                <a:latin typeface="Helvetica" pitchFamily="2" charset="0"/>
              </a:rPr>
              <a:pPr algn="r"/>
              <a:t>7</a:t>
            </a:fld>
            <a:endParaRPr lang="ru-RU" sz="1400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CD5DF50-7739-904A-901F-139EF72FFC1D}"/>
              </a:ext>
            </a:extLst>
          </p:cNvPr>
          <p:cNvSpPr/>
          <p:nvPr/>
        </p:nvSpPr>
        <p:spPr>
          <a:xfrm>
            <a:off x="712386" y="1872004"/>
            <a:ext cx="53173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Инструменты</a:t>
            </a:r>
            <a:endParaRPr lang="en-US" sz="3000" b="1" dirty="0">
              <a:solidFill>
                <a:srgbClr val="1D4294"/>
              </a:solidFill>
              <a:latin typeface="Helvetica" pitchFamily="2" charset="0"/>
              <a:ea typeface="Times New Roman" panose="02020603050405020304" pitchFamily="18" charset="0"/>
            </a:endParaRPr>
          </a:p>
          <a:p>
            <a:r>
              <a:rPr lang="ru-RU" sz="3000" b="1" dirty="0">
                <a:solidFill>
                  <a:srgbClr val="1D4294"/>
                </a:solidFill>
                <a:latin typeface="Helvetica" pitchFamily="2" charset="0"/>
                <a:ea typeface="Times New Roman" panose="02020603050405020304" pitchFamily="18" charset="0"/>
              </a:rPr>
              <a:t>и компетенции</a:t>
            </a:r>
            <a:endParaRPr lang="x-none" sz="3000" b="1" dirty="0">
              <a:solidFill>
                <a:srgbClr val="1D4294"/>
              </a:solidFill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6266388-7C15-E043-8BBC-B20DE49FFC84}"/>
              </a:ext>
            </a:extLst>
          </p:cNvPr>
          <p:cNvSpPr/>
          <p:nvPr/>
        </p:nvSpPr>
        <p:spPr>
          <a:xfrm>
            <a:off x="5062619" y="3086145"/>
            <a:ext cx="487651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latin typeface="Helvetica" pitchFamily="2" charset="0"/>
                <a:ea typeface="Times New Roman" panose="02020603050405020304" pitchFamily="18" charset="0"/>
              </a:rPr>
              <a:t>Важные компетенции:</a:t>
            </a:r>
            <a:endParaRPr lang="en-US" sz="2200" b="1" dirty="0">
              <a:latin typeface="Helvetica" pitchFamily="2" charset="0"/>
              <a:ea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Helvetica" pitchFamily="2" charset="0"/>
              <a:ea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Специалист по </a:t>
            </a:r>
            <a:r>
              <a:rPr lang="ru-RU" sz="2200" dirty="0" err="1">
                <a:latin typeface="Helvetica" pitchFamily="2" charset="0"/>
                <a:ea typeface="Times New Roman" panose="02020603050405020304" pitchFamily="18" charset="0"/>
              </a:rPr>
              <a:t>видеоконтенту</a:t>
            </a:r>
            <a:endParaRPr lang="ru-RU" sz="2200" dirty="0">
              <a:latin typeface="Helvetica" pitchFamily="2" charset="0"/>
              <a:ea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200" dirty="0" err="1">
                <a:latin typeface="Helvetica" pitchFamily="2" charset="0"/>
                <a:ea typeface="Times New Roman" panose="02020603050405020304" pitchFamily="18" charset="0"/>
              </a:rPr>
              <a:t>Таргетолог</a:t>
            </a:r>
            <a:endParaRPr lang="ru-RU" sz="2200" dirty="0">
              <a:latin typeface="Helvetica" pitchFamily="2" charset="0"/>
              <a:ea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Контент-менеджер</a:t>
            </a:r>
          </a:p>
          <a:p>
            <a:pPr marL="285750" indent="-285750" algn="just">
              <a:buFontTx/>
              <a:buChar char="-"/>
            </a:pP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ДИЗАЙНЕР!!!</a:t>
            </a:r>
          </a:p>
          <a:p>
            <a:pPr marL="285750" indent="-285750" algn="just">
              <a:buFontTx/>
              <a:buChar char="-"/>
            </a:pP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Программист</a:t>
            </a:r>
          </a:p>
          <a:p>
            <a:pPr marL="285750" indent="-285750" algn="just">
              <a:buFontTx/>
              <a:buChar char="-"/>
            </a:pPr>
            <a:r>
              <a:rPr lang="en-US" sz="2200" dirty="0">
                <a:latin typeface="Helvetica" pitchFamily="2" charset="0"/>
                <a:ea typeface="Times New Roman" panose="02020603050405020304" pitchFamily="18" charset="0"/>
              </a:rPr>
              <a:t>SEO</a:t>
            </a: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-специалист</a:t>
            </a:r>
          </a:p>
          <a:p>
            <a:pPr marL="285750" indent="-285750" algn="just">
              <a:buFontTx/>
              <a:buChar char="-"/>
            </a:pPr>
            <a:r>
              <a:rPr lang="en-US" sz="2200" dirty="0">
                <a:latin typeface="Helvetica" pitchFamily="2" charset="0"/>
                <a:ea typeface="Times New Roman" panose="02020603050405020304" pitchFamily="18" charset="0"/>
              </a:rPr>
              <a:t>SMM-</a:t>
            </a: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менеджер</a:t>
            </a:r>
            <a:endParaRPr lang="en-US" sz="2200" dirty="0">
              <a:latin typeface="Helvetica" pitchFamily="2" charset="0"/>
              <a:ea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200" dirty="0">
                <a:latin typeface="Helvetica" pitchFamily="2" charset="0"/>
                <a:ea typeface="Times New Roman" panose="02020603050405020304" pitchFamily="18" charset="0"/>
              </a:rPr>
              <a:t>Копирайтер</a:t>
            </a:r>
            <a:endParaRPr lang="en-US" sz="2200" dirty="0">
              <a:latin typeface="Helvetica" pitchFamily="2" charset="0"/>
              <a:ea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1E9311-D973-405F-8C69-9B008BA03815}"/>
              </a:ext>
            </a:extLst>
          </p:cNvPr>
          <p:cNvSpPr txBox="1"/>
          <p:nvPr/>
        </p:nvSpPr>
        <p:spPr>
          <a:xfrm>
            <a:off x="2256816" y="461509"/>
            <a:ext cx="4925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455988"/>
                </a:solidFill>
                <a:latin typeface="Helvetica" pitchFamily="2" charset="0"/>
              </a:rPr>
              <a:t>Организация деятельности пресс-службы для общественных организаций, действующих на федеральном уровне в области государственной национальной политики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2026671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271</Words>
  <Application>Microsoft Office PowerPoint</Application>
  <PresentationFormat>Широкоэкранный</PresentationFormat>
  <Paragraphs>70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Helvetica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galina</cp:lastModifiedBy>
  <cp:revision>44</cp:revision>
  <dcterms:created xsi:type="dcterms:W3CDTF">2020-10-11T20:35:20Z</dcterms:created>
  <dcterms:modified xsi:type="dcterms:W3CDTF">2020-11-06T03:10:46Z</dcterms:modified>
</cp:coreProperties>
</file>