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7" r:id="rId3"/>
    <p:sldId id="260" r:id="rId4"/>
    <p:sldId id="257" r:id="rId5"/>
    <p:sldId id="267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6" r:id="rId16"/>
    <p:sldId id="275" r:id="rId17"/>
    <p:sldId id="274" r:id="rId18"/>
    <p:sldId id="271" r:id="rId19"/>
    <p:sldId id="273" r:id="rId20"/>
    <p:sldId id="272" r:id="rId21"/>
    <p:sldId id="279" r:id="rId22"/>
    <p:sldId id="278" r:id="rId23"/>
    <p:sldId id="280" r:id="rId24"/>
    <p:sldId id="281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E9B0A4C-020B-48DE-B36A-E600BB7EAA3B}">
          <p14:sldIdLst>
            <p14:sldId id="256"/>
            <p14:sldId id="277"/>
          </p14:sldIdLst>
        </p14:section>
        <p14:section name="Раздел без заголовка" id="{D533F526-2E25-4C5E-8B06-D95FC7ABE61A}">
          <p14:sldIdLst>
            <p14:sldId id="260"/>
            <p14:sldId id="257"/>
            <p14:sldId id="267"/>
            <p14:sldId id="261"/>
            <p14:sldId id="262"/>
            <p14:sldId id="263"/>
            <p14:sldId id="264"/>
            <p14:sldId id="265"/>
            <p14:sldId id="266"/>
            <p14:sldId id="268"/>
            <p14:sldId id="269"/>
            <p14:sldId id="270"/>
            <p14:sldId id="276"/>
            <p14:sldId id="275"/>
            <p14:sldId id="274"/>
            <p14:sldId id="271"/>
            <p14:sldId id="273"/>
            <p14:sldId id="272"/>
            <p14:sldId id="279"/>
            <p14:sldId id="278"/>
            <p14:sldId id="280"/>
            <p14:sldId id="28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294"/>
    <a:srgbClr val="F4564E"/>
    <a:srgbClr val="4559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56"/>
  </p:normalViewPr>
  <p:slideViewPr>
    <p:cSldViewPr snapToGrid="0" snapToObjects="1">
      <p:cViewPr varScale="1">
        <p:scale>
          <a:sx n="71" d="100"/>
          <a:sy n="71" d="100"/>
        </p:scale>
        <p:origin x="5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4D17F7-62E5-7A42-B12C-16D32713F1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DF7796BF-3F4B-8A46-8E56-6CA1283193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C5A61C1-CA1A-D24C-B237-C0C7CD7A1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C75E812-4060-624E-8176-D1A535224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3E9095C-0D28-724B-A15C-C0B01A1C4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017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592A88-206A-DD49-AB1F-87AC7667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AF651AF-56CC-C148-ABFC-63F7AE6EAA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031B2BB-B725-F847-9E6A-FF8AAB5E8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288CD27-4E24-D14F-8E4E-6C41043E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0C0068C-FE06-8340-88B5-00491970E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063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90C5788B-0517-6C4F-B74E-D9FDBEEE54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5BDC018-1C98-D547-97AA-3809DDB2C3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5437F31-5293-EA4C-B0D3-484896591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9F722E9-8FAD-0245-A34D-AD7BF0323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6A32FD9-4A16-8044-87EF-3EF063262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812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7551D1C-683D-7E48-8F08-45E269308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02DC3C8-781B-3444-8F88-BE0EDF7CF2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18B1FF2-BFF1-D24D-8B0F-B52A7409E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46993D4-2A42-864F-954D-7E19A35E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0D5003F-EC24-E648-A947-F1F70B174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612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EDA84A8-0A83-4A4D-8D43-C05E83886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8C41E6A-0BCF-C142-8B0F-103516BA5D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D7413C1-C0C6-4347-86E1-B4B99D255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3B91774-C91D-7C47-A02C-777B7B7EF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186BF76-7C05-D842-83C1-2400991DA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649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EEA656-B1DA-A94B-84DB-998AA3509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962160B-B9C0-8146-92F1-B5DEDCBB20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80280C6-7732-5246-B2CF-70890A9EA4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06E1083-336D-5C42-8734-3748228B7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D30785E-F964-0745-96A7-1ACE1D1FC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8D4125B-2FB1-FF49-966B-F72FEE8D3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485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EA15935-E3C0-D342-B204-76DC325A1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29280A3-5D16-9947-8EB5-A54269330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F2CCCB1-8B96-AA45-88A9-D8CC5878E0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57A47E56-1B28-1C4F-91AA-D9B00F9F09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D997F989-7CA5-8C4B-BEE8-0D730845D8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CB2CD80-0793-A94E-AB84-EA7A86741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C2D2166D-A868-1149-A669-11A9ACD33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46D31312-78BF-6F41-9513-420628558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249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E2765C0-1D55-1C43-8592-5FF5DF0CD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0C51C49C-8D6D-5F4D-8707-84A486A04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189DC1C-CA1C-974E-904C-5BCE93A3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7ADB634A-D850-E34E-B34B-0848C82E7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568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77E19416-6DCD-4746-82BF-9C0698F32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3B624C39-7529-7F4D-915E-3495B1837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BBEADF3-145B-9444-8A02-FC1F8B615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809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7FB193-9843-1144-BD31-7039F3244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AFE6779-4A1D-B140-B56F-9DD4021080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9FC60FA-319A-D447-996D-F6B4B313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E9D308A-E5C3-C34D-A883-0EEC372AE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958D019-3E82-A342-9123-D1D62E59D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17F845A-EE00-8F45-8654-677265468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138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44E9440-156E-0341-8EA8-67BCFF7B9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FCF64ED1-2B8F-BA43-95D2-C2BCA49BA9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D215A95-042A-BC4D-BC26-1F5B9AFB37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115A7EA-AA5C-D342-9BCA-72FE53AAD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B176B8D-6989-B740-92A1-09B12D5B7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54F3452-3B11-A84A-9DE5-A85657A2D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182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2A728D4B-B843-8243-9154-EC152749F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F33DDE6-AEC8-C049-BEDF-63722B47B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8B9BDA6-22FD-CD4E-B874-776900869E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40E4D11-9F4C-FB47-92E4-7EC67313DA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E35FE85-645D-D04E-8672-E8DF4FA7C2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176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4F8E654F-9B2E-6145-86A1-53E95C2A5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673157"/>
            <a:ext cx="12192001" cy="518484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7CF2CE93-AFF8-7849-B49E-76953C1CB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6912" y="1023460"/>
            <a:ext cx="3570187" cy="12682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766A5F9E-1D33-9D4B-A589-72131716F301}"/>
              </a:ext>
            </a:extLst>
          </p:cNvPr>
          <p:cNvSpPr txBox="1"/>
          <p:nvPr/>
        </p:nvSpPr>
        <p:spPr>
          <a:xfrm>
            <a:off x="5733159" y="2871009"/>
            <a:ext cx="5811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</p:spTree>
    <p:extLst>
      <p:ext uri="{BB962C8B-B14F-4D97-AF65-F5344CB8AC3E}">
        <p14:creationId xmlns:p14="http://schemas.microsoft.com/office/powerpoint/2010/main" val="160276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64632" y="161342"/>
            <a:ext cx="2125191" cy="5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2. Командировочные </a:t>
            </a:r>
            <a:r>
              <a:rPr lang="ru-RU" sz="1400" b="1" dirty="0">
                <a:solidFill>
                  <a:srgbClr val="F4564E"/>
                </a:solidFill>
                <a:latin typeface="Helvetica" pitchFamily="2" charset="0"/>
              </a:rPr>
              <a:t>расходы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10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FA0E7DE6-4CFD-482F-917C-132BD5EB5449}"/>
              </a:ext>
            </a:extLst>
          </p:cNvPr>
          <p:cNvSpPr txBox="1"/>
          <p:nvPr/>
        </p:nvSpPr>
        <p:spPr>
          <a:xfrm>
            <a:off x="1258740" y="1083133"/>
            <a:ext cx="9437222" cy="29700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ru-RU" sz="1100" b="1" kern="120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2</a:t>
            </a:r>
            <a:r>
              <a:rPr lang="ru-RU" sz="11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. Командировочные расходы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r>
              <a:rPr lang="ru-RU" sz="11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 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ru-RU" sz="11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Кто может быть направлен в командировку по проекту ?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 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indent="450215"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Работники, состоящие в штате и занятые в реализации проекта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 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ru-RU" sz="11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Какими документами необходимо оформить </a:t>
            </a:r>
            <a:r>
              <a:rPr lang="ru-RU" sz="1100" b="1" kern="120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на командировку </a:t>
            </a:r>
            <a:r>
              <a:rPr lang="ru-RU" sz="11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?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685800" algn="just"/>
            <a:r>
              <a:rPr lang="ru-RU" sz="11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 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indent="450215"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 приказы о направлении в командировки;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indent="450215"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 авансовые отчеты;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indent="450215"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 проездные документы (электронные билеты, проездные документы установленной формы);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indent="450215"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 посадочные талоны (при пользовании воздушным транспортом);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indent="450215"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 счета гостиниц (с указанием фамилий проживающих, сроков проживания и категорий номеров) и кассовые чеки и (или) квитанции.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indent="450215"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 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ru-RU" sz="11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Каким образом оплатить расходы по командировкам ?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indent="450215"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 по авансовым отчетам (безналичным перечислением на банковские карты или счета работников) ;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indent="450215"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 путем прямой оплаты проезда, проживания.</a:t>
            </a:r>
            <a:endParaRPr lang="ru-RU" sz="14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382D59BD-85A3-46D8-9C93-16640835C4F7}"/>
              </a:ext>
            </a:extLst>
          </p:cNvPr>
          <p:cNvSpPr txBox="1"/>
          <p:nvPr/>
        </p:nvSpPr>
        <p:spPr>
          <a:xfrm>
            <a:off x="1757014" y="4170757"/>
            <a:ext cx="9066401" cy="2292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1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К расходам по статье «Командировочные расходы» относятся:</a:t>
            </a:r>
            <a:endParaRPr lang="en-US" sz="1100" b="1" kern="1200" dirty="0">
              <a:solidFill>
                <a:srgbClr val="000000"/>
              </a:solidFill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 расходы на проезд к месту командировки и обратно к месту постоянной работы: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возду</a:t>
            </a:r>
            <a:r>
              <a:rPr lang="ru-RU" sz="1100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ш</a:t>
            </a:r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ным транспортом - по тарифу экономкласса;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железнодорожным транспортом - в купейных вагонах (с 4-местными купе), вагонах с местами для сидения стандартной компоновки (экономкласса) или вагонах классом ниже;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 расходы по проживанию в стандартном однокомнатном номере или найму (аренде) квартиры, комнаты в жилом доме или квартире, при этом при найме (аренде) квартиры, комнаты в жилом доме или квартире стоимость не должна превышать 3000 рублей на человека в сутки;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-суточные в размерах, установленных локальным нормативным актом организации, но не более 700 рублей за каждый день нахождения в командировке на территории Российской Федерации;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 расходы на проезд в аэропорт или на вокзал в местах отправления, назначения или пересадок, электропоездом (аэроэкспрессом) в вагоне с местами для сидения стандартной компоновки (экономкласса) или на автобусе, маршрутном такси.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5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06168" y="240419"/>
            <a:ext cx="1877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3. Офисные </a:t>
            </a:r>
            <a:r>
              <a:rPr lang="ru-RU" sz="1400" b="1" dirty="0">
                <a:solidFill>
                  <a:srgbClr val="F4564E"/>
                </a:solidFill>
                <a:latin typeface="Helvetica" pitchFamily="2" charset="0"/>
              </a:rPr>
              <a:t>расходы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11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39959214-A88F-48FF-A073-CE2BEEDB6ECC}"/>
              </a:ext>
            </a:extLst>
          </p:cNvPr>
          <p:cNvSpPr txBox="1"/>
          <p:nvPr/>
        </p:nvSpPr>
        <p:spPr>
          <a:xfrm>
            <a:off x="1159830" y="1358154"/>
            <a:ext cx="8992699" cy="5047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ru-RU" sz="1400" b="1" kern="120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3. Офисные </a:t>
            </a:r>
            <a:r>
              <a:rPr lang="ru-RU" sz="14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расходы</a:t>
            </a:r>
          </a:p>
          <a:p>
            <a:pPr marL="342900" lvl="0" indent="-342900" algn="ctr">
              <a:buFont typeface="+mj-lt"/>
              <a:buAutoNum type="arabicPeriod"/>
            </a:pPr>
            <a:endParaRPr lang="ru-RU" sz="14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457200" algn="ctr"/>
            <a:r>
              <a:rPr lang="ru-RU" sz="14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(аренда нежилого помещения, коммунальные услуги, услуги связи, услуги банков, электронный документооборот, почтовые услуги, компьютерное оборудование и программное обеспечение (включая справочные информационные системы, бухгалтерское программное обеспечение), канцтовары и расходные материалы)</a:t>
            </a:r>
          </a:p>
          <a:p>
            <a:pPr marL="457200" algn="ctr"/>
            <a:endParaRPr lang="ru-RU" sz="14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r>
              <a:rPr lang="ru-RU" sz="14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К расходам по статье «Офисные расходы» относятся:</a:t>
            </a:r>
          </a:p>
          <a:p>
            <a:endParaRPr lang="ru-RU" sz="14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4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 арендные платежи за арендуемые помещения (за исключением помещений для проведения отдельных мероприятий) в части площади таких помещений, используемой для реализации проекта;</a:t>
            </a:r>
            <a:endParaRPr lang="ru-RU" sz="14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4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 расходы на содержание арендуемых помещений, включая освещение, отопление, водоснабжение, электроснабжение, канализацию и оплату других эксплуатационных и коммунальных услуг (уборки, вывоза твердых бытовых отходов и иных), в части площади указанных помещений, используемой для реализации проекта;</a:t>
            </a:r>
            <a:endParaRPr lang="ru-RU" sz="14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4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 расходы на приобретение и ремонт компьютеров, многофункциональных устройств, камер, фотоаппаратов, принтеров, сканеров и другого компьютерного оборудования;</a:t>
            </a:r>
            <a:endParaRPr lang="ru-RU" sz="14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4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 расходы на приобретение программного обеспечения;</a:t>
            </a:r>
            <a:endParaRPr lang="ru-RU" sz="14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4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 арендные платежи за арендуемое компьютерное оборудование; расходы на приобретение и ремонт мебели; расходы на оплату услуг связи, почтовых услуг; - расходы на канцелярские товары и расходные материалы;</a:t>
            </a:r>
            <a:endParaRPr lang="ru-RU" sz="14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4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 расходы на оплату услуг, связанных с использованием электронного документооборота; расходы на оплату услуг банков.</a:t>
            </a:r>
            <a:endParaRPr lang="ru-RU" sz="14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65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06168" y="240419"/>
            <a:ext cx="18778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4. Приобретение, аренда оборудования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12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24AAE6F9-3C06-43D8-AF87-DA5B064D0E8B}"/>
              </a:ext>
            </a:extLst>
          </p:cNvPr>
          <p:cNvSpPr txBox="1"/>
          <p:nvPr/>
        </p:nvSpPr>
        <p:spPr>
          <a:xfrm>
            <a:off x="1347158" y="2008741"/>
            <a:ext cx="8621784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4. Приобретение</a:t>
            </a: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, аренда специализированного оборудования, инвентаря и сопутствующие расходы</a:t>
            </a:r>
          </a:p>
          <a:p>
            <a:pPr algn="ctr"/>
            <a:endParaRPr lang="ru-RU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К расходам по статье «Приобретение, аренда специализированного оборудования, инвентаря и сопутствующие расходы» относятся:</a:t>
            </a:r>
          </a:p>
          <a:p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- расходы на приобретение специализированного оборудования (лабораторного, медицинского, спортивного и иного), технических средств реабилитации, инструментов, приспособлений, инвентаря, приборов, спецодежды и других средств индивидуальной и коллективной защиты;</a:t>
            </a:r>
          </a:p>
          <a:p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- арендные платежи за специализированное оборудование, инвентарь в случае его аренды;</a:t>
            </a:r>
          </a:p>
          <a:p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- расходы на оплату услуг по монтажу, техническому обслуживанию, ремонту специализированного оборудования;</a:t>
            </a:r>
          </a:p>
          <a:p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-расходы на приобретение комплектующих изделий и материалов, необходимых для эксплуатации специализированного оборудования.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141727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06168" y="240419"/>
            <a:ext cx="23082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4. Приобретение, аренда оборудования. Отражение в заявке.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13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6B926F9A-EF84-47C6-AEF8-B3DC191DA7BB}"/>
              </a:ext>
            </a:extLst>
          </p:cNvPr>
          <p:cNvSpPr txBox="1"/>
          <p:nvPr/>
        </p:nvSpPr>
        <p:spPr>
          <a:xfrm>
            <a:off x="2208699" y="1487029"/>
            <a:ext cx="60946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В заявке на грант/субсидию:</a:t>
            </a:r>
          </a:p>
        </p:txBody>
      </p:sp>
      <p:pic>
        <p:nvPicPr>
          <p:cNvPr id="15" name="Рисунок 14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2994B1B5-3C2C-5944-A69B-BB1D31D6C76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489461" y="1825698"/>
            <a:ext cx="8582386" cy="478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86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658049" y="197762"/>
            <a:ext cx="22800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4. Приобретение, аренда оборудования. Отражение в договоре.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14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C159B2A-BC84-403B-AA53-B859100638FC}"/>
              </a:ext>
            </a:extLst>
          </p:cNvPr>
          <p:cNvSpPr txBox="1"/>
          <p:nvPr/>
        </p:nvSpPr>
        <p:spPr>
          <a:xfrm>
            <a:off x="1097311" y="1120388"/>
            <a:ext cx="60946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Отражение в Договоре: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13FE9B7D-6B27-409D-92C9-96FC5BA77B62}"/>
              </a:ext>
            </a:extLst>
          </p:cNvPr>
          <p:cNvSpPr txBox="1"/>
          <p:nvPr/>
        </p:nvSpPr>
        <p:spPr>
          <a:xfrm>
            <a:off x="1097311" y="1451620"/>
            <a:ext cx="956345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algn="ctr">
              <a:buAutoNum type="arabicPeriod"/>
            </a:pPr>
            <a:r>
              <a:rPr lang="ru-RU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ПРЕДМЕТ ДОГОВОРА</a:t>
            </a:r>
            <a:endParaRPr 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/>
            <a:endParaRPr lang="ru-RU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/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1.1.</a:t>
            </a:r>
            <a:r>
              <a:rPr lang="en-US" sz="11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Заказчик поручает, а Исполнитель принимает на себя обязательство по техническому обеспечению проведения мероприятия «название мероприятия», включающее в себя: предоставление во временное владение и пользование (аренду) готового к эксплуатации видеопроекционное и иное оборудование (далее – оборудование), согласно Техническому заданию по обеспечению проведения мероприятия (Далее – ТЗ) (Приложение № 1), являющемуся неотъемлемой частью настоящего Договора.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E62AFCA4-6260-4761-8CC9-9BFD4C7AFFA5}"/>
              </a:ext>
            </a:extLst>
          </p:cNvPr>
          <p:cNvSpPr txBox="1"/>
          <p:nvPr/>
        </p:nvSpPr>
        <p:spPr>
          <a:xfrm>
            <a:off x="1097311" y="2562404"/>
            <a:ext cx="9626817" cy="1954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Приложение № 1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r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 к Договору № 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 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ctr"/>
            <a:r>
              <a:rPr lang="ru-RU" sz="11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Техническое задание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ctr"/>
            <a:r>
              <a:rPr lang="ru-RU" sz="11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по обеспечению проведения мероприятия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1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 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1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Мероприятие: Наименование мероприятия</a:t>
            </a:r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		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1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Сроки монтажа/демонтажа:</a:t>
            </a:r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  монтаж - с 09.30 до 10.00 ч. 25.09.2020 г. 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демонтаж – с  18.00 по 19.00 ч. 25.09.2020 г.			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1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Место проведения/установки оборудования:</a:t>
            </a:r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 </a:t>
            </a:r>
            <a:r>
              <a:rPr lang="ru-RU" sz="1100" kern="1200" dirty="0" err="1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г.Москва</a:t>
            </a:r>
            <a:r>
              <a:rPr lang="ru-RU" sz="11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 ул. Советской Армии, 2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/>
            <a:r>
              <a:rPr lang="ru-RU" sz="11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Перечень предоставляемого во временное владение и пользование (аренду) видеопроекционного  и иного  оборудования:</a:t>
            </a:r>
            <a:endParaRPr lang="ru-RU" sz="1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="" xmlns:a16="http://schemas.microsoft.com/office/drawing/2014/main" id="{401C5F73-0577-4FE3-B531-22B4F75257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882456"/>
              </p:ext>
            </p:extLst>
          </p:nvPr>
        </p:nvGraphicFramePr>
        <p:xfrm>
          <a:off x="1275125" y="4595105"/>
          <a:ext cx="8514826" cy="215265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78380">
                  <a:extLst>
                    <a:ext uri="{9D8B030D-6E8A-4147-A177-3AD203B41FA5}">
                      <a16:colId xmlns="" xmlns:a16="http://schemas.microsoft.com/office/drawing/2014/main" val="1831638456"/>
                    </a:ext>
                  </a:extLst>
                </a:gridCol>
                <a:gridCol w="4224742">
                  <a:extLst>
                    <a:ext uri="{9D8B030D-6E8A-4147-A177-3AD203B41FA5}">
                      <a16:colId xmlns="" xmlns:a16="http://schemas.microsoft.com/office/drawing/2014/main" val="3335401722"/>
                    </a:ext>
                  </a:extLst>
                </a:gridCol>
                <a:gridCol w="853289">
                  <a:extLst>
                    <a:ext uri="{9D8B030D-6E8A-4147-A177-3AD203B41FA5}">
                      <a16:colId xmlns="" xmlns:a16="http://schemas.microsoft.com/office/drawing/2014/main" val="3437076980"/>
                    </a:ext>
                  </a:extLst>
                </a:gridCol>
                <a:gridCol w="1449992">
                  <a:extLst>
                    <a:ext uri="{9D8B030D-6E8A-4147-A177-3AD203B41FA5}">
                      <a16:colId xmlns="" xmlns:a16="http://schemas.microsoft.com/office/drawing/2014/main" val="782588503"/>
                    </a:ext>
                  </a:extLst>
                </a:gridCol>
                <a:gridCol w="1608423">
                  <a:extLst>
                    <a:ext uri="{9D8B030D-6E8A-4147-A177-3AD203B41FA5}">
                      <a16:colId xmlns="" xmlns:a16="http://schemas.microsoft.com/office/drawing/2014/main" val="39250268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100" b="1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№ п/п</a:t>
                      </a:r>
                      <a:endParaRPr lang="ru-RU" sz="1100" b="1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100" b="1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Наименование оборудования</a:t>
                      </a:r>
                      <a:endParaRPr lang="ru-RU" sz="1100" b="1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100" b="1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Количество, шт.</a:t>
                      </a:r>
                      <a:endParaRPr lang="ru-RU" sz="1100" b="1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100" b="1" kern="12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Стоимость ед., руб.</a:t>
                      </a:r>
                      <a:endParaRPr lang="ru-RU" sz="1100" b="1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100" b="1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Всего, руб.</a:t>
                      </a:r>
                      <a:endParaRPr lang="ru-RU" sz="1100" b="1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94242914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100" b="1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Видеопроекционное оборудование </a:t>
                      </a:r>
                      <a:endParaRPr lang="ru-RU" sz="1100" b="1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20 000,00</a:t>
                      </a:r>
                      <a:endParaRPr lang="ru-RU" sz="1100" b="1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523838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Микшерный </a:t>
                      </a:r>
                      <a:r>
                        <a:rPr lang="ru-RU" sz="1100" kern="12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видеопульт</a:t>
                      </a: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ru-RU" sz="1100" kern="12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Roland</a:t>
                      </a: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V-40HD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15 000,00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15 000,00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777153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Устройство </a:t>
                      </a:r>
                      <a:r>
                        <a:rPr lang="ru-RU" sz="1100" kern="12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видеозахвата</a:t>
                      </a: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ru-RU" sz="1100" kern="12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AverMedia</a:t>
                      </a: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ru-RU" sz="1100" kern="12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EzRecorder</a:t>
                      </a: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310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5 000,00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5 000,00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71998332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100" b="1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Иное оборудование</a:t>
                      </a:r>
                      <a:endParaRPr lang="ru-RU" sz="1100" b="1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20 000,00</a:t>
                      </a:r>
                      <a:endParaRPr lang="ru-RU" sz="1100" b="1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309185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NIKON </a:t>
                      </a:r>
                      <a:r>
                        <a:rPr lang="ru-RU" sz="1100" u="sng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Фотоаппарат D3500 </a:t>
                      </a:r>
                      <a:r>
                        <a:rPr lang="ru-RU" sz="1100" u="sng" kern="12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Kit</a:t>
                      </a: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3 000,00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9 000,00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741373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Штатив</a:t>
                      </a:r>
                      <a:r>
                        <a:rPr lang="en-US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E-Image EG06A2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1 000,00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1 000,00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029184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</a:pPr>
                      <a:r>
                        <a:rPr lang="ru-RU" sz="1100" kern="12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Штатив</a:t>
                      </a:r>
                      <a:r>
                        <a:rPr lang="en-US" sz="1100" kern="12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E-Image GH03+760AT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1 500,00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3 000,00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371068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</a:pPr>
                      <a:r>
                        <a:rPr lang="ru-RU" sz="1100" kern="12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Ноутбук</a:t>
                      </a:r>
                      <a:r>
                        <a:rPr lang="en-US" sz="1100" kern="12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Asus ROG Strix G GL731GW-EV231T 90NR01Q3-M04860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3 500,00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7 000,00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720268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100" b="1" kern="12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100" b="1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100" b="1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ИТОГО:</a:t>
                      </a:r>
                      <a:endParaRPr lang="ru-RU" sz="1100" b="1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100" b="1" kern="12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100" b="1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100" b="1" kern="12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100" b="1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1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40 000,00</a:t>
                      </a:r>
                      <a:endParaRPr lang="ru-RU" sz="1100" b="1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13869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463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06168" y="240419"/>
            <a:ext cx="24830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5. Разработка и поддержка сайтов.</a:t>
            </a:r>
          </a:p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6. Оплата юридических и иных услуг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15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4A30278A-9559-4C7D-8EAB-8BF00ED77A5F}"/>
              </a:ext>
            </a:extLst>
          </p:cNvPr>
          <p:cNvSpPr txBox="1"/>
          <p:nvPr/>
        </p:nvSpPr>
        <p:spPr>
          <a:xfrm>
            <a:off x="1097311" y="1194526"/>
            <a:ext cx="9189689" cy="5677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5. Разработка и поддержка сайтов, информационных систем и иные аналогичные расходы</a:t>
            </a:r>
          </a:p>
          <a:p>
            <a:pPr algn="ctr">
              <a:lnSpc>
                <a:spcPct val="107000"/>
              </a:lnSpc>
            </a:pPr>
            <a:endParaRPr lang="en-US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К расходам по статье «Разработка и поддержка сайтов, информационных систем и иные аналогичные расходы» относятся </a:t>
            </a: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расходы, связанные с разработкой, модификацией, сопровождением, технической поддержкой информационных систем, созданием, поддержкой и хостингом сайтов в информационно-телекоммуникационной сети «Интернет», регистрацией доменных имен.</a:t>
            </a: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Такие расходы производятся по гражданско-правовым договорам, предусматривающим оказание соответствующих услуг, работ.</a:t>
            </a: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Оплата услуг, связанных с хостингом и регистрацией доменных имен, может производиться по выставленным счетам без заключения отдельного договора.</a:t>
            </a:r>
          </a:p>
          <a:p>
            <a:pPr algn="just">
              <a:lnSpc>
                <a:spcPct val="107000"/>
              </a:lnSpc>
            </a:pPr>
            <a:endParaRPr lang="ru-RU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6. Оплата юридических, информационных, консультационных услуг и иные аналогичные расходы</a:t>
            </a:r>
          </a:p>
          <a:p>
            <a:pPr algn="just">
              <a:lnSpc>
                <a:spcPct val="107000"/>
              </a:lnSpc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К расходам по статье «Оплата юридических, информационных, консультационных услуг и иные аналогичные расходы» </a:t>
            </a: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относятся расходы, связанные с оплатой аудиторских, информационных, консультационных, юридических услуг, нотариальных действий и других услуг, оказываемых при осуществлении нотариальной деятельности, уплатой государственных пошлин, судебных расходов и процессуальных издержек.</a:t>
            </a: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Расходы, связанные с оплатой аудиторских, информационных, консультационных, юридических услуг, производятся по гражданско-правовым договорам, предусматривающим оказание соответствующих услуг.</a:t>
            </a: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Оплата нотариальных действий и других услуг, оказываемых при осуществлении нотариальной деятельности, может производиться по выставленным счетам без заключения отдельного договора.</a:t>
            </a: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Государственная пошлина уплачивается платежными поручениями в соответствии с Налоговым кодексом Российской Федерации.</a:t>
            </a:r>
          </a:p>
          <a:p>
            <a:pPr algn="just">
              <a:lnSpc>
                <a:spcPct val="107000"/>
              </a:lnSpc>
            </a:pPr>
            <a:endParaRPr lang="ru-RU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85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06168" y="240419"/>
            <a:ext cx="264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7. Расходы на проведение мероприятий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16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699D23D-0D31-46D8-B06B-27C29F4A5563}"/>
              </a:ext>
            </a:extLst>
          </p:cNvPr>
          <p:cNvSpPr txBox="1"/>
          <p:nvPr/>
        </p:nvSpPr>
        <p:spPr>
          <a:xfrm>
            <a:off x="1192892" y="1720477"/>
            <a:ext cx="9026552" cy="46875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7. Расходы на проведение мероприятий</a:t>
            </a:r>
          </a:p>
          <a:p>
            <a:pPr algn="ctr">
              <a:lnSpc>
                <a:spcPct val="107000"/>
              </a:lnSpc>
            </a:pPr>
            <a:endParaRPr lang="ru-RU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 К расходам по статье «Расходы на проведение мероприятий» относятся:</a:t>
            </a:r>
          </a:p>
          <a:p>
            <a:pPr algn="just">
              <a:lnSpc>
                <a:spcPct val="107000"/>
              </a:lnSpc>
            </a:pPr>
            <a:endParaRPr lang="ru-RU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- арендные платежи за помещения и оборудование, арендуемые для подготовки и (или) проведения мероприятий, а также сопутствующие расходы (включая страхование, приобретение топлива, воды, энергии всех видов, перевозку, сборку и демонтаж оборудования);</a:t>
            </a: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- расходы на приобретение и (или) изготовление раздаточных материалов, оплату услуг по подготовке раздаточных материалов, презентаций;</a:t>
            </a: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- оплата услуг связи для подготовки и (или) проведения мероприятий;</a:t>
            </a: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- расходы на оплату услуг по организации и проведению мероприятий, услуг по подготовке сценарных планов;</a:t>
            </a: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- расходы на проезд к месту проведения мероприятий и обратно, проживание и питание участников мероприятий, а также, если такие расходы не предусмотрены по статье «Командировочные расходы», участников деятельности по подготовке и проведению мероприятий (включая добровольцев). Такие расходы могут производиться путем прямой оплаты проезда, проживания, питания, а также посредством перечисления денежных средств некоммерческим организациям, командирующим соответствующих участников из числа их штатных работников, по договорам пожертвования либо добровольцам по гражданско-правовым договорам с ними.</a:t>
            </a:r>
          </a:p>
          <a:p>
            <a:pPr algn="just"/>
            <a:r>
              <a:rPr lang="ru-RU" sz="14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11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06168" y="240419"/>
            <a:ext cx="25503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7. Расходы на проведение мероприятий. Отражение в договоре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17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77A80E07-D62E-4D7D-87E2-490CAAEB9F4F}"/>
              </a:ext>
            </a:extLst>
          </p:cNvPr>
          <p:cNvSpPr txBox="1"/>
          <p:nvPr/>
        </p:nvSpPr>
        <p:spPr>
          <a:xfrm>
            <a:off x="1305903" y="1208806"/>
            <a:ext cx="8704294" cy="2710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Расходы на питание участников мероприятий</a:t>
            </a:r>
          </a:p>
          <a:p>
            <a:pPr algn="ctr"/>
            <a:endParaRPr lang="ru-RU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ru-RU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1.Предмет договора</a:t>
            </a:r>
          </a:p>
          <a:p>
            <a:pPr algn="ctr"/>
            <a:endParaRPr lang="ru-RU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1.1. Исполнитель обязуется по заданию Заказчика оказать комплекс услуг по организации питания участников </a:t>
            </a:r>
            <a:r>
              <a:rPr lang="ru-RU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«Наименование мероприятия» </a:t>
            </a:r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в порядке и на условиях, предусмотренных настоящим Договором, а Заказчик обязуется принять и оплатить их.</a:t>
            </a:r>
          </a:p>
          <a:p>
            <a:pPr algn="just">
              <a:lnSpc>
                <a:spcPct val="107000"/>
              </a:lnSpc>
            </a:pPr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1.2. Предметом настоящего Договора является оказание Исполнителем услуг по питанию участников </a:t>
            </a:r>
            <a:r>
              <a:rPr lang="ru-RU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«Наименование мероприятия»</a:t>
            </a:r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 (далее по тексту «Услуги») в соответствии в Приложением № 1 (Меню) к настоящему Договору.</a:t>
            </a:r>
          </a:p>
          <a:p>
            <a:pPr algn="just">
              <a:lnSpc>
                <a:spcPct val="107000"/>
              </a:lnSpc>
            </a:pPr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Место предоставления услуг: </a:t>
            </a:r>
            <a:r>
              <a:rPr lang="ru-RU" sz="1100" dirty="0" err="1">
                <a:latin typeface="Helvetica" panose="020B0604020202020204" pitchFamily="34" charset="0"/>
                <a:cs typeface="Helvetica" panose="020B0604020202020204" pitchFamily="34" charset="0"/>
              </a:rPr>
              <a:t>г.Москва</a:t>
            </a:r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, ул. Адрес</a:t>
            </a:r>
          </a:p>
          <a:p>
            <a:pPr algn="just">
              <a:lnSpc>
                <a:spcPct val="107000"/>
              </a:lnSpc>
            </a:pPr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Дата оказания услуг по питанию: 22 сентября 2020 года. </a:t>
            </a:r>
          </a:p>
          <a:p>
            <a:pPr algn="r">
              <a:lnSpc>
                <a:spcPct val="107000"/>
              </a:lnSpc>
            </a:pPr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Приложение № 1</a:t>
            </a:r>
          </a:p>
          <a:p>
            <a:pPr algn="ctr"/>
            <a:r>
              <a:rPr lang="ru-RU" sz="16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МЕНЮ</a:t>
            </a:r>
            <a:endParaRPr lang="ru-RU" sz="16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endParaRPr lang="ru-RU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/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DDCA597F-1E26-41B8-9453-F1498C12E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659807"/>
              </p:ext>
            </p:extLst>
          </p:nvPr>
        </p:nvGraphicFramePr>
        <p:xfrm>
          <a:off x="2667699" y="3607478"/>
          <a:ext cx="6110423" cy="287400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4133832241"/>
                    </a:ext>
                  </a:extLst>
                </a:gridCol>
                <a:gridCol w="1014548">
                  <a:extLst>
                    <a:ext uri="{9D8B030D-6E8A-4147-A177-3AD203B41FA5}">
                      <a16:colId xmlns="" xmlns:a16="http://schemas.microsoft.com/office/drawing/2014/main" val="4080396910"/>
                    </a:ext>
                  </a:extLst>
                </a:gridCol>
                <a:gridCol w="514350">
                  <a:extLst>
                    <a:ext uri="{9D8B030D-6E8A-4147-A177-3AD203B41FA5}">
                      <a16:colId xmlns="" xmlns:a16="http://schemas.microsoft.com/office/drawing/2014/main" val="843981241"/>
                    </a:ext>
                  </a:extLst>
                </a:gridCol>
                <a:gridCol w="593517">
                  <a:extLst>
                    <a:ext uri="{9D8B030D-6E8A-4147-A177-3AD203B41FA5}">
                      <a16:colId xmlns="" xmlns:a16="http://schemas.microsoft.com/office/drawing/2014/main" val="1957337664"/>
                    </a:ext>
                  </a:extLst>
                </a:gridCol>
                <a:gridCol w="1244808">
                  <a:extLst>
                    <a:ext uri="{9D8B030D-6E8A-4147-A177-3AD203B41FA5}">
                      <a16:colId xmlns="" xmlns:a16="http://schemas.microsoft.com/office/drawing/2014/main" val="4057511249"/>
                    </a:ext>
                  </a:extLst>
                </a:gridCol>
              </a:tblGrid>
              <a:tr h="2622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Наименование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Вес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Цена 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Кол-во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Итого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83394953"/>
                  </a:ext>
                </a:extLst>
              </a:tr>
              <a:tr h="36168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Борщ со сметаной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250/30гр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55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4400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6164927"/>
                  </a:ext>
                </a:extLst>
              </a:tr>
              <a:tr h="41153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Салат греческий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150гр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70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55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3850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12401617"/>
                  </a:ext>
                </a:extLst>
              </a:tr>
              <a:tr h="49636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Филе куриное медальоны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150гр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55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7150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75725973"/>
                  </a:ext>
                </a:extLst>
              </a:tr>
              <a:tr h="44448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Картофель запеченный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150гр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55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2200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62835299"/>
                  </a:ext>
                </a:extLst>
              </a:tr>
              <a:tr h="43811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Морс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250мл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50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55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2750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76697085"/>
                  </a:ext>
                </a:extLst>
              </a:tr>
              <a:tr h="45958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Итого цена за комплексный обед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370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110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20350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294328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324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3426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06168" y="240419"/>
            <a:ext cx="26713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7. Расходы на проведение мероприятия. Отражение в договоре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18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8D0D2AE-E6A9-4A5F-963B-BABA855F224C}"/>
              </a:ext>
            </a:extLst>
          </p:cNvPr>
          <p:cNvSpPr txBox="1"/>
          <p:nvPr/>
        </p:nvSpPr>
        <p:spPr>
          <a:xfrm>
            <a:off x="1159778" y="1181412"/>
            <a:ext cx="60946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Расходы на проезд участников мероприятий:</a:t>
            </a:r>
          </a:p>
          <a:p>
            <a:pPr algn="just"/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Эксперт/преподаватель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51A8026-A536-4FCB-B7F7-7D1DDD734A0F}"/>
              </a:ext>
            </a:extLst>
          </p:cNvPr>
          <p:cNvSpPr txBox="1"/>
          <p:nvPr/>
        </p:nvSpPr>
        <p:spPr>
          <a:xfrm>
            <a:off x="645459" y="1521184"/>
            <a:ext cx="10811435" cy="56246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ДОГОВОР № </a:t>
            </a:r>
          </a:p>
          <a:p>
            <a:pPr algn="ctr">
              <a:lnSpc>
                <a:spcPct val="107000"/>
              </a:lnSpc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возмездного оказания </a:t>
            </a:r>
            <a:r>
              <a:rPr lang="ru-RU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услуг</a:t>
            </a:r>
            <a:endParaRPr lang="ru-RU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г. </a:t>
            </a:r>
            <a:r>
              <a:rPr lang="ru-RU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Москва                                                                                                                     </a:t>
            </a: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	«05»  апреля  2019 г.</a:t>
            </a:r>
          </a:p>
          <a:p>
            <a:pPr algn="just">
              <a:lnSpc>
                <a:spcPct val="107000"/>
              </a:lnSpc>
            </a:pPr>
            <a:endParaRPr lang="ru-RU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Сторона 1, именуемая в дальнейшем «Заказчик», в лице ….. , действующего на основании Устава, с одной стороны, и гражданка Российской Федерации Ф.И.О.,  именуемая  в дальнейшем «Исполнитель», с другой стороны, заключили настоящий Договор о нижеследующем:</a:t>
            </a:r>
          </a:p>
          <a:p>
            <a:pPr algn="just">
              <a:lnSpc>
                <a:spcPct val="107000"/>
              </a:lnSpc>
            </a:pPr>
            <a:endParaRPr lang="ru-RU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1. СТОИМОСТЬ И ПОРЯДОК ОПЛАТЫ УСЛУГ ИСПОЛНИТЕЛЯ</a:t>
            </a: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4.1. Стоимость услуг по Договору составляет …. рублей 00 копеек, в том числе НДФЛ –…..  рублей 00 копеек.</a:t>
            </a: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…….</a:t>
            </a: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4.4. Заказчик возмещает Исполнителю расходы на проезд (от места проживания до места проведения мероприятия и обратно) на основании предъявленных оригиналов расходных документов.</a:t>
            </a:r>
          </a:p>
          <a:p>
            <a:pPr algn="just">
              <a:lnSpc>
                <a:spcPct val="107000"/>
              </a:lnSpc>
            </a:pPr>
            <a:endParaRPr lang="ru-RU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Акт</a:t>
            </a:r>
          </a:p>
          <a:p>
            <a:pPr algn="ctr">
              <a:lnSpc>
                <a:spcPct val="107000"/>
              </a:lnSpc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сдачи-приемки оказанных </a:t>
            </a:r>
            <a:r>
              <a:rPr lang="ru-RU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услуг по </a:t>
            </a: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Договору №  от «05» апреля 2019 г.</a:t>
            </a:r>
            <a:endParaRPr lang="ru-RU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endParaRPr lang="ru-RU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 г. Москва            </a:t>
            </a:r>
            <a:r>
              <a:rPr lang="ru-RU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                                                                                                                </a:t>
            </a: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«08»  апреля 2019 года</a:t>
            </a:r>
          </a:p>
          <a:p>
            <a:pPr algn="just">
              <a:lnSpc>
                <a:spcPct val="107000"/>
              </a:lnSpc>
            </a:pPr>
            <a:r>
              <a:rPr lang="ru-RU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			                                                                                                              </a:t>
            </a:r>
            <a:r>
              <a:rPr lang="ru-RU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…..</a:t>
            </a:r>
            <a:endParaRPr lang="ru-RU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1. В соответствии с п.4.4. Договора Заказчик возмещает Исполнителю расходы на проезд (от места проживания до места проведения мероприятия и обратно) на основании предоставленных оригиналов документов:</a:t>
            </a: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- Маршрутная квитанция № 5552111398426 (Хабаровск-Москва) на сумму 15 000 (Пятнадцать тысяч) рублей 00 копеек.</a:t>
            </a: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Общая сумма компенсации составляет 15 000 (Пятнадцать тысяч) рублей 00 копеек.</a:t>
            </a: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…..</a:t>
            </a:r>
          </a:p>
        </p:txBody>
      </p:sp>
    </p:spTree>
    <p:extLst>
      <p:ext uri="{BB962C8B-B14F-4D97-AF65-F5344CB8AC3E}">
        <p14:creationId xmlns:p14="http://schemas.microsoft.com/office/powerpoint/2010/main" val="419478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06168" y="240419"/>
            <a:ext cx="26175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7. Расходы на проведение мероприятия. Отражение в договоре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19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B1540E31-AD08-4955-8966-3E95CC071D5B}"/>
              </a:ext>
            </a:extLst>
          </p:cNvPr>
          <p:cNvSpPr txBox="1"/>
          <p:nvPr/>
        </p:nvSpPr>
        <p:spPr>
          <a:xfrm>
            <a:off x="1600650" y="1383660"/>
            <a:ext cx="60946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Доброволец</a:t>
            </a:r>
            <a:endParaRPr lang="ru-RU" sz="14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BFD2704-6433-43D1-B5EE-5793208F0A17}"/>
              </a:ext>
            </a:extLst>
          </p:cNvPr>
          <p:cNvSpPr txBox="1"/>
          <p:nvPr/>
        </p:nvSpPr>
        <p:spPr>
          <a:xfrm>
            <a:off x="1392572" y="1930523"/>
            <a:ext cx="8412061" cy="3719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ДОГОВОР № </a:t>
            </a:r>
          </a:p>
          <a:p>
            <a:pPr algn="ctr">
              <a:lnSpc>
                <a:spcPct val="107000"/>
              </a:lnSpc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безвозмездного оказания услуг </a:t>
            </a:r>
            <a:r>
              <a:rPr lang="ru-RU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добровольца</a:t>
            </a:r>
          </a:p>
          <a:p>
            <a:pPr algn="ctr">
              <a:lnSpc>
                <a:spcPct val="107000"/>
              </a:lnSpc>
            </a:pPr>
            <a:endParaRPr lang="ru-RU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г. Москва	</a:t>
            </a:r>
            <a:r>
              <a:rPr lang="ru-RU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                                                                                                              «</a:t>
            </a: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05»  апреля  2019 г.</a:t>
            </a:r>
          </a:p>
          <a:p>
            <a:pPr algn="just">
              <a:lnSpc>
                <a:spcPct val="107000"/>
              </a:lnSpc>
            </a:pPr>
            <a:endParaRPr lang="ru-RU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Сторона 1, именуемая в дальнейшем «Заказчик», в лице ….. , действующего на основании Устава, с одной стороны, и гражданка Российской Федерации Ф.И.О.,  именуемая  в дальнейшем «Исполнитель», с другой стороны, заключили настоящий Договор о нижеследующем:</a:t>
            </a:r>
          </a:p>
          <a:p>
            <a:pPr algn="just">
              <a:lnSpc>
                <a:spcPct val="107000"/>
              </a:lnSpc>
            </a:pPr>
            <a:endParaRPr lang="ru-RU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Обязанности Стороны 1:</a:t>
            </a:r>
          </a:p>
          <a:p>
            <a:pPr algn="just">
              <a:lnSpc>
                <a:spcPct val="107000"/>
              </a:lnSpc>
            </a:pPr>
            <a:endParaRPr lang="ru-RU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Возместить Добровольцу стоимость расходов на проезд от места проживания до г. Москвы и обратно в соответствии с предоставленными оригиналами документов на проезд. Возмещение расходов за проезд производится в течение 5 дней после предоставления оригиналов документов на проезд по реквизитам, указанным в п.8 настоящего Договора.</a:t>
            </a:r>
          </a:p>
          <a:p>
            <a:endParaRPr lang="ru-RU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11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06168" y="240419"/>
            <a:ext cx="1877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В чем секрет ?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2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22CF89E4-F065-4BA2-A366-6FD858282562}"/>
              </a:ext>
            </a:extLst>
          </p:cNvPr>
          <p:cNvSpPr txBox="1"/>
          <p:nvPr/>
        </p:nvSpPr>
        <p:spPr>
          <a:xfrm>
            <a:off x="931177" y="1659765"/>
            <a:ext cx="9853363" cy="4890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Что необходимо </a:t>
            </a:r>
            <a:r>
              <a:rPr lang="ru-RU" sz="1600" b="1" dirty="0" smtClean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сделать</a:t>
            </a:r>
            <a:r>
              <a:rPr lang="en-US" sz="1600" b="1" dirty="0" smtClean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</a:t>
            </a:r>
            <a:r>
              <a:rPr lang="ru-RU" sz="1600" b="1" dirty="0" smtClean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для того</a:t>
            </a:r>
            <a:r>
              <a:rPr lang="ru-RU" sz="1600" b="1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, чтобы успешно сдать финансовый отчет по реализованному проекту</a:t>
            </a:r>
            <a:r>
              <a:rPr lang="ru-RU" sz="1600" b="1" dirty="0" smtClean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b="1" dirty="0"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1600" b="1" dirty="0" smtClean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Качественно подготовить заявку </a:t>
            </a:r>
            <a:r>
              <a:rPr lang="ru-RU" sz="1600" b="1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на грант/субсидию </a:t>
            </a:r>
            <a:r>
              <a:rPr lang="ru-RU" sz="1600" b="1" dirty="0" smtClean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(бюджет должен быть подробным </a:t>
            </a:r>
            <a:r>
              <a:rPr lang="ru-RU" sz="1600" b="1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, </a:t>
            </a:r>
            <a:r>
              <a:rPr lang="ru-RU" sz="1600" b="1" dirty="0" smtClean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соответствующим </a:t>
            </a:r>
            <a:r>
              <a:rPr lang="ru-RU" sz="1600" b="1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календарному плану, </a:t>
            </a:r>
            <a:r>
              <a:rPr lang="ru-RU" sz="1600" b="1" dirty="0" smtClean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детализированным)</a:t>
            </a:r>
          </a:p>
          <a:p>
            <a:pPr lvl="0">
              <a:lnSpc>
                <a:spcPct val="107000"/>
              </a:lnSpc>
            </a:pPr>
            <a:endParaRPr lang="ru-RU" sz="1600" b="1" dirty="0"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lvl="0">
              <a:lnSpc>
                <a:spcPct val="107000"/>
              </a:lnSpc>
            </a:pPr>
            <a:r>
              <a:rPr lang="ru-RU" sz="1600" b="1" dirty="0" smtClean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2.     Изучить </a:t>
            </a:r>
            <a:r>
              <a:rPr lang="ru-RU" sz="1600" b="1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конкурсную документацию , рекомендации по использованию средств </a:t>
            </a:r>
            <a:r>
              <a:rPr lang="ru-RU" sz="1600" b="1" dirty="0" smtClean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гранта/субсидии:</a:t>
            </a:r>
          </a:p>
          <a:p>
            <a:pPr lvl="0">
              <a:lnSpc>
                <a:spcPct val="107000"/>
              </a:lnSpc>
            </a:pPr>
            <a:endParaRPr lang="ru-RU" sz="1600" b="1" dirty="0" smtClean="0"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ru-RU" sz="1600" b="1" dirty="0" smtClean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Объявление, Положение </a:t>
            </a:r>
            <a:r>
              <a:rPr lang="ru-RU" sz="1600" b="1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о конкурсе;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1600" b="1" dirty="0" smtClean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-     Требования/рекомендации </a:t>
            </a:r>
            <a:r>
              <a:rPr lang="ru-RU" sz="1600" b="1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по бюджету;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ru-RU" sz="1600" b="1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Рекомендации, видеоролики о Конкурсе</a:t>
            </a:r>
            <a:endParaRPr lang="ru-RU" sz="1600" b="1" dirty="0"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AutoNum type="arabicPeriod" startAt="3"/>
            </a:pPr>
            <a:r>
              <a:rPr lang="ru-RU" sz="1600" b="1" dirty="0" smtClean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Подготовить </a:t>
            </a:r>
            <a:r>
              <a:rPr lang="ru-RU" sz="1600" b="1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комплект документов по статьям </a:t>
            </a:r>
            <a:r>
              <a:rPr lang="ru-RU" sz="1600" b="1" dirty="0" smtClean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расходов</a:t>
            </a:r>
          </a:p>
          <a:p>
            <a:pPr lvl="0">
              <a:lnSpc>
                <a:spcPct val="107000"/>
              </a:lnSpc>
            </a:pPr>
            <a:endParaRPr lang="ru-RU" sz="1600" b="1" dirty="0"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4.    Квалифицированные специалисты</a:t>
            </a:r>
            <a:endParaRPr lang="ru-RU" sz="1600" b="1" dirty="0"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1059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06168" y="240419"/>
            <a:ext cx="21200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8. Издательские расходы. Отражение в заявке на грант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20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7B40CC5A-9889-45DA-9770-CB6A7CC898FE}"/>
              </a:ext>
            </a:extLst>
          </p:cNvPr>
          <p:cNvSpPr txBox="1"/>
          <p:nvPr/>
        </p:nvSpPr>
        <p:spPr>
          <a:xfrm>
            <a:off x="995749" y="1362989"/>
            <a:ext cx="9420837" cy="11002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8. Издательские, полиграфические и сопутствующие расходы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К расходам по статье «Издательские, полиграфические и сопутствующие расходы» </a:t>
            </a: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относятся расходы, связанные с подготовкой макетов и изданием альбомов, альманахов, атласов, афиш, бюллетеней, брошюр, буклетов, газет, журналов, календарей, книг, открыток, пригласительных билетов, сборников.</a:t>
            </a: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="" xmlns:a16="http://schemas.microsoft.com/office/drawing/2014/main" id="{629785A7-63BD-431B-8A8C-54672CB6AB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059907"/>
              </p:ext>
            </p:extLst>
          </p:nvPr>
        </p:nvGraphicFramePr>
        <p:xfrm>
          <a:off x="1757014" y="3006963"/>
          <a:ext cx="7844185" cy="167261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544980">
                  <a:extLst>
                    <a:ext uri="{9D8B030D-6E8A-4147-A177-3AD203B41FA5}">
                      <a16:colId xmlns="" xmlns:a16="http://schemas.microsoft.com/office/drawing/2014/main" val="3523065526"/>
                    </a:ext>
                  </a:extLst>
                </a:gridCol>
                <a:gridCol w="5447500">
                  <a:extLst>
                    <a:ext uri="{9D8B030D-6E8A-4147-A177-3AD203B41FA5}">
                      <a16:colId xmlns="" xmlns:a16="http://schemas.microsoft.com/office/drawing/2014/main" val="3332114827"/>
                    </a:ext>
                  </a:extLst>
                </a:gridCol>
                <a:gridCol w="1851705">
                  <a:extLst>
                    <a:ext uri="{9D8B030D-6E8A-4147-A177-3AD203B41FA5}">
                      <a16:colId xmlns="" xmlns:a16="http://schemas.microsoft.com/office/drawing/2014/main" val="2031853741"/>
                    </a:ext>
                  </a:extLst>
                </a:gridCol>
              </a:tblGrid>
              <a:tr h="7232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№ п/п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Наименование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статьи расходов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Запрашиваемые средства,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(руб.)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4907393"/>
                  </a:ext>
                </a:extLst>
              </a:tr>
              <a:tr h="4762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8.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Полиграфические и издательские услуги, включая разработку дизайн-макетов, связанные с проведением мероприятия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145 200,00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36711584"/>
                  </a:ext>
                </a:extLst>
              </a:tr>
              <a:tr h="2365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kern="12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8.1.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Комплект раздаточных материалов (60 комплектов)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25 200,00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67280134"/>
                  </a:ext>
                </a:extLst>
              </a:tr>
              <a:tr h="2365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kern="12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8.2.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Сборник материалов (300 шт.)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kern="12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120 000,00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429712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C21E452E-0020-41CA-B935-C699D00FE8DB}"/>
              </a:ext>
            </a:extLst>
          </p:cNvPr>
          <p:cNvSpPr txBox="1"/>
          <p:nvPr/>
        </p:nvSpPr>
        <p:spPr>
          <a:xfrm>
            <a:off x="645459" y="4814047"/>
            <a:ext cx="10952487" cy="14754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457200" algn="just">
              <a:lnSpc>
                <a:spcPct val="107000"/>
              </a:lnSpc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Комментарии к статьям:</a:t>
            </a:r>
          </a:p>
          <a:p>
            <a:pPr marL="457200" indent="457200"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Для участников Форума </a:t>
            </a:r>
            <a:r>
              <a:rPr lang="ru-RU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будут </a:t>
            </a: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изготовлены:</a:t>
            </a:r>
          </a:p>
          <a:p>
            <a:pPr marL="457200" indent="457200" algn="just">
              <a:lnSpc>
                <a:spcPct val="107000"/>
              </a:lnSpc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-  комплекты (60 шт.) раздаточных материалов: блокнот (А5, 80 лист, спираль, обложка глянцевая с логотипом мероприятия, 4+0), </a:t>
            </a:r>
            <a:r>
              <a:rPr lang="ru-RU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бэйдж</a:t>
            </a: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 ламинированный (104х145 мм, 100 г/</a:t>
            </a:r>
            <a:r>
              <a:rPr lang="ru-RU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кв.м</a:t>
            </a: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, 4+0), сертификат участника (А4, 300 г/</a:t>
            </a:r>
            <a:r>
              <a:rPr lang="ru-RU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кв.м</a:t>
            </a: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, 4+0) </a:t>
            </a:r>
          </a:p>
          <a:p>
            <a:pPr marL="457200" indent="457200" algn="just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- по результатам работы Форума будет изготовлен Сборник материалов (формат А5, блок ч/б + 30 стр. цвет., бумага на блок 90 г/</a:t>
            </a:r>
            <a:r>
              <a:rPr lang="ru-RU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кв.м</a:t>
            </a: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. обложка цвет, 4/0) в количестве 300 штук.</a:t>
            </a:r>
          </a:p>
        </p:txBody>
      </p:sp>
    </p:spTree>
    <p:extLst>
      <p:ext uri="{BB962C8B-B14F-4D97-AF65-F5344CB8AC3E}">
        <p14:creationId xmlns:p14="http://schemas.microsoft.com/office/powerpoint/2010/main" val="423476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06168" y="240419"/>
            <a:ext cx="22948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8. Полиграфические расходы. Отражение у поставщика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21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CE74133-5811-4D66-9FA2-88D2D6669942}"/>
              </a:ext>
            </a:extLst>
          </p:cNvPr>
          <p:cNvSpPr txBox="1"/>
          <p:nvPr/>
        </p:nvSpPr>
        <p:spPr>
          <a:xfrm>
            <a:off x="808473" y="1681915"/>
            <a:ext cx="8886855" cy="7671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</a:pP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Оформление у Поставщика</a:t>
            </a:r>
          </a:p>
          <a:p>
            <a:pPr marL="457200">
              <a:lnSpc>
                <a:spcPct val="107000"/>
              </a:lnSpc>
            </a:pPr>
            <a:endParaRPr lang="ru-RU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                                      Счёт </a:t>
            </a:r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на оплату № 41 от 18 сентября 2020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E1211EE4-3930-4D10-9A11-903F4EC4F8C2}"/>
              </a:ext>
            </a:extLst>
          </p:cNvPr>
          <p:cNvSpPr txBox="1"/>
          <p:nvPr/>
        </p:nvSpPr>
        <p:spPr>
          <a:xfrm>
            <a:off x="1246799" y="2369685"/>
            <a:ext cx="6094602" cy="1070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Поставщик: Сторона 2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Покупатель: Сторона 1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Helvetica" panose="020B0604020202020204" pitchFamily="34" charset="0"/>
                <a:cs typeface="Helvetica" panose="020B0604020202020204" pitchFamily="34" charset="0"/>
              </a:rPr>
              <a:t>Договор № 02/09 от 18.09.2020 г.</a:t>
            </a:r>
          </a:p>
        </p:txBody>
      </p:sp>
      <p:graphicFrame>
        <p:nvGraphicFramePr>
          <p:cNvPr id="16" name="Таблица 15">
            <a:extLst>
              <a:ext uri="{FF2B5EF4-FFF2-40B4-BE49-F238E27FC236}">
                <a16:creationId xmlns="" xmlns:a16="http://schemas.microsoft.com/office/drawing/2014/main" id="{8B0575FE-330E-4038-8C35-B5AC26C407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498549"/>
              </p:ext>
            </p:extLst>
          </p:nvPr>
        </p:nvGraphicFramePr>
        <p:xfrm>
          <a:off x="1246799" y="3665989"/>
          <a:ext cx="9812240" cy="2453640"/>
        </p:xfrm>
        <a:graphic>
          <a:graphicData uri="http://schemas.openxmlformats.org/drawingml/2006/table">
            <a:tbl>
              <a:tblPr firstRow="1" firstCol="1" bandRow="1" bandCol="1">
                <a:tableStyleId>{2D5ABB26-0587-4C30-8999-92F81FD0307C}</a:tableStyleId>
              </a:tblPr>
              <a:tblGrid>
                <a:gridCol w="455288">
                  <a:extLst>
                    <a:ext uri="{9D8B030D-6E8A-4147-A177-3AD203B41FA5}">
                      <a16:colId xmlns="" xmlns:a16="http://schemas.microsoft.com/office/drawing/2014/main" val="2536158307"/>
                    </a:ext>
                  </a:extLst>
                </a:gridCol>
                <a:gridCol w="5084703">
                  <a:extLst>
                    <a:ext uri="{9D8B030D-6E8A-4147-A177-3AD203B41FA5}">
                      <a16:colId xmlns="" xmlns:a16="http://schemas.microsoft.com/office/drawing/2014/main" val="3763680296"/>
                    </a:ext>
                  </a:extLst>
                </a:gridCol>
                <a:gridCol w="969449">
                  <a:extLst>
                    <a:ext uri="{9D8B030D-6E8A-4147-A177-3AD203B41FA5}">
                      <a16:colId xmlns="" xmlns:a16="http://schemas.microsoft.com/office/drawing/2014/main" val="3970545001"/>
                    </a:ext>
                  </a:extLst>
                </a:gridCol>
                <a:gridCol w="871327">
                  <a:extLst>
                    <a:ext uri="{9D8B030D-6E8A-4147-A177-3AD203B41FA5}">
                      <a16:colId xmlns="" xmlns:a16="http://schemas.microsoft.com/office/drawing/2014/main" val="1213707784"/>
                    </a:ext>
                  </a:extLst>
                </a:gridCol>
                <a:gridCol w="1169619">
                  <a:extLst>
                    <a:ext uri="{9D8B030D-6E8A-4147-A177-3AD203B41FA5}">
                      <a16:colId xmlns="" xmlns:a16="http://schemas.microsoft.com/office/drawing/2014/main" val="545281729"/>
                    </a:ext>
                  </a:extLst>
                </a:gridCol>
                <a:gridCol w="1261854">
                  <a:extLst>
                    <a:ext uri="{9D8B030D-6E8A-4147-A177-3AD203B41FA5}">
                      <a16:colId xmlns="" xmlns:a16="http://schemas.microsoft.com/office/drawing/2014/main" val="2552363653"/>
                    </a:ext>
                  </a:extLst>
                </a:gridCol>
              </a:tblGrid>
              <a:tr h="2434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№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Товары (работы, услуги)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Кол-во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Ед.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Цена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Сумма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18389327"/>
                  </a:ext>
                </a:extLst>
              </a:tr>
              <a:tr h="4661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Полиграфические услуги (комплект раздаточных материалов) для проведения </a:t>
                      </a:r>
                      <a:r>
                        <a:rPr lang="ru-RU" sz="1400" dirty="0" smtClean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мероприятия</a:t>
                      </a:r>
                      <a:r>
                        <a:rPr lang="ru-RU" sz="1400" baseline="0" dirty="0" smtClean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«Наименование мероприятия»: </a:t>
                      </a:r>
                      <a:r>
                        <a:rPr lang="ru-RU" sz="1400" dirty="0" smtClean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: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6227735"/>
                  </a:ext>
                </a:extLst>
              </a:tr>
              <a:tr h="7302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1.1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Блокнот (А5, обложка 4+0 бумага 300 гм2, блок 50 листов, подложка 300 гм2, скрепление на металлическую пружину, с нанесением логотипа мероприятия)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60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шт.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230.00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13800.00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15267428"/>
                  </a:ext>
                </a:extLst>
              </a:tr>
              <a:tr h="2434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1.2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Сертификат (А4, 4+0, бумага 300 гм2)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60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шт.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45.00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2700.00</a:t>
                      </a:r>
                      <a:endParaRPr lang="ru-RU" sz="14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34845415"/>
                  </a:ext>
                </a:extLst>
              </a:tr>
              <a:tr h="243413">
                <a:tc gridSpan="5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Итого к оплате: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16500.00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70106038"/>
                  </a:ext>
                </a:extLst>
              </a:tr>
              <a:tr h="243413">
                <a:tc gridSpan="5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В том числе НДС: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Без НДС</a:t>
                      </a:r>
                      <a:endParaRPr lang="ru-RU" sz="14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3993" marR="6399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47731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464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06168" y="240419"/>
            <a:ext cx="1877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9. Прочие прямые расходы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22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EF479082-1B44-45F3-8DE0-599BF3E126A2}"/>
              </a:ext>
            </a:extLst>
          </p:cNvPr>
          <p:cNvSpPr txBox="1"/>
          <p:nvPr/>
        </p:nvSpPr>
        <p:spPr>
          <a:xfrm>
            <a:off x="806494" y="2676199"/>
            <a:ext cx="10310070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10"/>
              </a:lnSpc>
              <a:spcBef>
                <a:spcPts val="1200"/>
              </a:spcBef>
              <a:spcAft>
                <a:spcPts val="2100"/>
              </a:spcAft>
            </a:pPr>
            <a:r>
              <a:rPr lang="ru-RU" sz="1400" b="1" spc="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расходам по статье «Прочие прямые расходы» </a:t>
            </a:r>
            <a:r>
              <a:rPr lang="ru-RU" sz="14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относятся расходы, прямо предусмотренные в бюджете проекта в составе заявки на участие в конкурсе , не относящиеся к другим статьям расходов.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F4BB8F1B-8511-49F4-ABD5-7FA985EAA630}"/>
              </a:ext>
            </a:extLst>
          </p:cNvPr>
          <p:cNvSpPr txBox="1"/>
          <p:nvPr/>
        </p:nvSpPr>
        <p:spPr>
          <a:xfrm>
            <a:off x="1913738" y="1986332"/>
            <a:ext cx="6094602" cy="322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9. Прочие прямые расходы»</a:t>
            </a:r>
            <a:endParaRPr lang="ru-RU" sz="1400" dirty="0"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5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06168" y="240419"/>
            <a:ext cx="2388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Оформление Договора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23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EF479082-1B44-45F3-8DE0-599BF3E126A2}"/>
              </a:ext>
            </a:extLst>
          </p:cNvPr>
          <p:cNvSpPr txBox="1"/>
          <p:nvPr/>
        </p:nvSpPr>
        <p:spPr>
          <a:xfrm>
            <a:off x="940965" y="1194526"/>
            <a:ext cx="10502482" cy="8440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10"/>
              </a:lnSpc>
              <a:spcBef>
                <a:spcPts val="1200"/>
              </a:spcBef>
              <a:spcAft>
                <a:spcPts val="2100"/>
              </a:spcAft>
            </a:pPr>
            <a:r>
              <a:rPr lang="ru-RU" b="1" kern="0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  <a:t>Какие </a:t>
            </a:r>
            <a:r>
              <a:rPr lang="ru-RU" b="1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  <a:t>разделы должны быть в </a:t>
            </a:r>
            <a:r>
              <a:rPr lang="ru-RU" b="1" kern="0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  <a:t>Договоре:</a:t>
            </a:r>
          </a:p>
          <a:p>
            <a:pPr>
              <a:lnSpc>
                <a:spcPts val="1500"/>
              </a:lnSpc>
            </a:pPr>
            <a:r>
              <a:rPr lang="ru-RU" sz="1200" b="1" kern="0" dirty="0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  <a:t>1</a:t>
            </a:r>
            <a:r>
              <a:rPr lang="ru-RU" sz="1400" b="1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  <a:t>. ПРЕДМЕТ ДОГОВОРА</a:t>
            </a:r>
            <a:r>
              <a:rPr lang="ru-RU" sz="1400" b="1" kern="0" dirty="0">
                <a:solidFill>
                  <a:srgbClr val="00008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  <a:sym typeface="Calibri"/>
              </a:rPr>
              <a:t/>
            </a:r>
            <a:br>
              <a:rPr lang="ru-RU" sz="1400" b="1" kern="0" dirty="0">
                <a:solidFill>
                  <a:srgbClr val="00008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  <a:sym typeface="Calibri"/>
              </a:rPr>
            </a:br>
            <a: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  <a:t>1.1. По настоящему Договору Исполнитель обязуется по заданию Заказчика оказать услуги режиссера в рамках реализации проекта: </a:t>
            </a:r>
            <a:r>
              <a:rPr lang="ru-RU" sz="1400" kern="0" dirty="0" err="1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  <a:t>ЭтНик</a:t>
            </a:r>
            <a: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  <a:t>: </a:t>
            </a:r>
            <a:r>
              <a:rPr lang="ru-RU" sz="1400" kern="0" dirty="0" err="1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  <a:t>ПроДвижение</a:t>
            </a:r>
            <a: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  <a:t> согласно Заданию (Приложение № 1 к Договору) (далее – «Услуги»), а Заказчик обязуется оплатить данные услуги.</a:t>
            </a:r>
            <a:b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  <a:t>1.2. Услуги, являющиеся предметом настоящего Договора, оказываются в период с 19.10.2019 года по 15.11.2019 года.</a:t>
            </a:r>
            <a:b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  <a:t/>
            </a:r>
            <a:b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b="1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  <a:t>2.ЦЕНА ДОГОВОРА И ПОРЯДОК ОПЛАТЫ</a:t>
            </a:r>
            <a: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  <a:t/>
            </a:r>
            <a:b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  <a:t>2.1. Стоимость услуг, указанных в п. 1.1. настоящего договора, составляет 64 122 (Шестьдесят четыре тысячи сто двадцать два) рубля 74 копейки.</a:t>
            </a:r>
            <a:b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  <a:t>2.2. Заказчик производит оплату за оказанные услуги не позднее 25 дней по окончанию оказания услуг и подписания Акта сдачи-приемки оказанных услуг.</a:t>
            </a:r>
            <a:b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  <a:t>2.3. Форма оплаты: безналичный расчет путем перечисления денежных средств на счет Исполнителя</a:t>
            </a:r>
            <a: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  <a:t/>
            </a:r>
            <a:b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  <a:t/>
            </a:r>
            <a:b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b="1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  <a:t>4. ПОРЯДОК СДАЧИ-ПРИЕМА РЕЗУЛЬТАТОВ ОКАЗАНИЯ УСЛУГ</a:t>
            </a:r>
            <a:br>
              <a:rPr lang="ru-RU" sz="1400" b="1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  <a:t>4.1. По окончании оказания услуг Сторонами составляется и подписывается Акт сдачи-приемки оказанных услуг, содержащий сведения о цене оказанных услуг.</a:t>
            </a:r>
            <a:b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b="1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  <a:t/>
            </a:r>
            <a:br>
              <a:rPr lang="ru-RU" sz="1400" b="1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b="1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  <a:t>8. СРОК ДЕЙСТВИЯ ДОГОВОРА</a:t>
            </a:r>
            <a:r>
              <a:rPr lang="ru-RU" sz="1400" b="1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  <a:t/>
            </a:r>
            <a:br>
              <a:rPr lang="ru-RU" sz="1400" b="1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  <a:t>8.1. Настоящий Договор действует с момента его подписания и действует до полного исполнения Сторона своих обязательств по настоящему Договору.</a:t>
            </a:r>
            <a:b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b="1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  <a:t/>
            </a:r>
            <a:br>
              <a:rPr lang="ru-RU" sz="1400" b="1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b="1" kern="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Calibri"/>
              </a:rPr>
              <a:t>Обратить внимание</a:t>
            </a:r>
            <a:r>
              <a:rPr lang="ru-RU" sz="1400" b="1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  <a:t/>
            </a:r>
            <a:br>
              <a:rPr lang="ru-RU" sz="1400" b="1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  <a:t>1. Работы/услуги</a:t>
            </a:r>
            <a:b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  <a:t>2. Наименование Акта (об оказании услуг, сдачи-приемки)</a:t>
            </a:r>
            <a:b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</a:br>
            <a:r>
              <a:rPr lang="ru-RU" sz="1400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  <a:t>3. Стороны договора (Заказчик, Исполнитель; Арендатор, Арендодатель; Продавец, покупатель и т.д.)</a:t>
            </a:r>
            <a:r>
              <a:rPr lang="ru-RU" sz="1400" b="1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  <a:t/>
            </a:r>
            <a:br>
              <a:rPr lang="ru-RU" sz="1400" b="1" kern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Calibri"/>
              </a:rPr>
            </a:br>
            <a:endParaRPr lang="ru-RU" sz="1400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>
              <a:lnSpc>
                <a:spcPts val="1610"/>
              </a:lnSpc>
              <a:spcBef>
                <a:spcPts val="1200"/>
              </a:spcBef>
              <a:spcAft>
                <a:spcPts val="2100"/>
              </a:spcAft>
            </a:pPr>
            <a:endParaRPr lang="ru-RU" sz="1100" dirty="0" smtClean="0">
              <a:solidFill>
                <a:srgbClr val="000000"/>
              </a:solidFill>
              <a:effectLst/>
              <a:latin typeface="Helvetica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610"/>
              </a:lnSpc>
              <a:spcBef>
                <a:spcPts val="1200"/>
              </a:spcBef>
              <a:spcAft>
                <a:spcPts val="2100"/>
              </a:spcAft>
            </a:pPr>
            <a:endParaRPr lang="ru-RU" sz="1100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610"/>
              </a:lnSpc>
              <a:spcBef>
                <a:spcPts val="1200"/>
              </a:spcBef>
              <a:spcAft>
                <a:spcPts val="2100"/>
              </a:spcAft>
            </a:pPr>
            <a:endParaRPr lang="ru-RU" sz="1100" dirty="0" smtClean="0">
              <a:solidFill>
                <a:srgbClr val="000000"/>
              </a:solidFill>
              <a:effectLst/>
              <a:latin typeface="Helvetica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610"/>
              </a:lnSpc>
              <a:spcBef>
                <a:spcPts val="1200"/>
              </a:spcBef>
              <a:spcAft>
                <a:spcPts val="2100"/>
              </a:spcAft>
            </a:pPr>
            <a:endParaRPr lang="ru-RU" sz="1100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610"/>
              </a:lnSpc>
              <a:spcBef>
                <a:spcPts val="1200"/>
              </a:spcBef>
              <a:spcAft>
                <a:spcPts val="2100"/>
              </a:spcAft>
            </a:pP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8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24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EF479082-1B44-45F3-8DE0-599BF3E126A2}"/>
              </a:ext>
            </a:extLst>
          </p:cNvPr>
          <p:cNvSpPr txBox="1"/>
          <p:nvPr/>
        </p:nvSpPr>
        <p:spPr>
          <a:xfrm>
            <a:off x="2808162" y="1194526"/>
            <a:ext cx="6833379" cy="2811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610"/>
              </a:lnSpc>
              <a:spcBef>
                <a:spcPts val="1200"/>
              </a:spcBef>
              <a:spcAft>
                <a:spcPts val="2100"/>
              </a:spcAft>
            </a:pPr>
            <a:endParaRPr lang="ru-RU" sz="1100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ts val="1610"/>
              </a:lnSpc>
              <a:spcBef>
                <a:spcPts val="1200"/>
              </a:spcBef>
              <a:spcAft>
                <a:spcPts val="2100"/>
              </a:spcAft>
            </a:pPr>
            <a:endParaRPr lang="ru-RU" sz="1100" dirty="0" smtClean="0">
              <a:solidFill>
                <a:srgbClr val="000000"/>
              </a:solidFill>
              <a:effectLst/>
              <a:latin typeface="Helvetica" panose="020B060402020202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ts val="1610"/>
              </a:lnSpc>
              <a:spcBef>
                <a:spcPts val="1200"/>
              </a:spcBef>
              <a:spcAft>
                <a:spcPts val="2100"/>
              </a:spcAft>
            </a:pPr>
            <a:endParaRPr lang="ru-RU" sz="1100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ts val="1610"/>
              </a:lnSpc>
              <a:spcBef>
                <a:spcPts val="1200"/>
              </a:spcBef>
              <a:spcAft>
                <a:spcPts val="2100"/>
              </a:spcAft>
            </a:pPr>
            <a:r>
              <a:rPr lang="ru-RU" sz="2000" b="1" i="1" dirty="0" smtClean="0"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БЛАГОДАРЮ ЗА ВНИМАНИЕ !!!</a:t>
            </a:r>
          </a:p>
          <a:p>
            <a:pPr algn="ctr">
              <a:lnSpc>
                <a:spcPts val="1610"/>
              </a:lnSpc>
              <a:spcBef>
                <a:spcPts val="1200"/>
              </a:spcBef>
              <a:spcAft>
                <a:spcPts val="2100"/>
              </a:spcAft>
            </a:pPr>
            <a:r>
              <a:rPr lang="ru-RU" sz="2000" b="1" i="1" dirty="0" smtClean="0"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ВСЕМ УСПЕШНЫХ ФИНАНСОВЫХ ОТЧЕТОВ !!!!</a:t>
            </a:r>
            <a:endParaRPr lang="ru-RU" sz="2000" b="1" i="1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32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56817" y="202894"/>
            <a:ext cx="3074007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802405" y="474761"/>
            <a:ext cx="3130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Типовые статьи Сметы/Бюджета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3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396399" y="1410470"/>
            <a:ext cx="11343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Helvetica" pitchFamily="2" charset="0"/>
                <a:ea typeface="Times New Roman" panose="02020603050405020304" pitchFamily="18" charset="0"/>
              </a:rPr>
              <a:t>Типовые статьи Сметы расходов/Бюджета проекта</a:t>
            </a:r>
            <a:endParaRPr lang="x-none" b="1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279763"/>
              </p:ext>
            </p:extLst>
          </p:nvPr>
        </p:nvGraphicFramePr>
        <p:xfrm>
          <a:off x="838200" y="1825625"/>
          <a:ext cx="10121153" cy="4509155"/>
        </p:xfrm>
        <a:graphic>
          <a:graphicData uri="http://schemas.openxmlformats.org/drawingml/2006/table">
            <a:tbl>
              <a:tblPr firstRow="1" firstCol="1" bandRow="1"/>
              <a:tblGrid>
                <a:gridCol w="1012115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8234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Оплата труда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(Оплата труда штатных работников,  выплаты физическим лицам (за исключением индивидуальных предпринимателей) за оказание ими услуг (выполнение работ) по гражданско-правовым договорам, страховые взносы)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92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Командировочные расходы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046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Офисные расходы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(аренда нежилого помещения, коммунальные услуги, услуги связи, услуги банков, электронный документооборот, почтовые услуги, компьютерное оборудование и программное обеспечение (включая справочные информационные системы, бухгалтерское программное обеспечение), канцтовары и расходные материалы)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69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Приобретение, аренда специализированного оборудования, инвентаря и сопутствующие расходы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39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Разработка и поддержка сайтов, информационных систем и иные аналогичные расходы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069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 Оплата юридических, информационных, консультационных услуг и иные аналогичные расходы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069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 Расходы на проведение мероприятий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069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 Издательские, полиграфические и сопутствующие расходы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736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54287" y="259318"/>
            <a:ext cx="21929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Оплата труда. </a:t>
            </a:r>
          </a:p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Штатные сотрудники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  <a:p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4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AF31F118-22B7-46A1-92A3-EB28BD73BF46}"/>
              </a:ext>
            </a:extLst>
          </p:cNvPr>
          <p:cNvSpPr txBox="1"/>
          <p:nvPr/>
        </p:nvSpPr>
        <p:spPr>
          <a:xfrm>
            <a:off x="833307" y="1187980"/>
            <a:ext cx="105253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(Оплата труда штатных работников,  выплаты физическим лицам (за исключением индивидуальных предпринимателей) за оказание ими услуг (выполнение работ) по гражданско-правовым договорам, страховые взносы)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="" xmlns:a16="http://schemas.microsoft.com/office/drawing/2014/main" id="{D4E2F22A-5C2E-4F20-9EAD-EB74087F0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510986"/>
              </p:ext>
            </p:extLst>
          </p:nvPr>
        </p:nvGraphicFramePr>
        <p:xfrm>
          <a:off x="857075" y="1903292"/>
          <a:ext cx="10477850" cy="459934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883111">
                  <a:extLst>
                    <a:ext uri="{9D8B030D-6E8A-4147-A177-3AD203B41FA5}">
                      <a16:colId xmlns="" xmlns:a16="http://schemas.microsoft.com/office/drawing/2014/main" val="3921527565"/>
                    </a:ext>
                  </a:extLst>
                </a:gridCol>
                <a:gridCol w="8594739">
                  <a:extLst>
                    <a:ext uri="{9D8B030D-6E8A-4147-A177-3AD203B41FA5}">
                      <a16:colId xmlns="" xmlns:a16="http://schemas.microsoft.com/office/drawing/2014/main" val="749050275"/>
                    </a:ext>
                  </a:extLst>
                </a:gridCol>
              </a:tblGrid>
              <a:tr h="487570">
                <a:tc gridSpan="2">
                  <a:txBody>
                    <a:bodyPr/>
                    <a:lstStyle/>
                    <a:p>
                      <a:pPr marL="342900" lvl="0" indent="-342900" algn="ctr">
                        <a:lnSpc>
                          <a:spcPct val="200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Сотрудник (участник проекта) является штатным сотрудником организации , с которым уже заключен Трудовой договор</a:t>
                      </a:r>
                      <a:endParaRPr lang="ru-RU" sz="1100" b="1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3326" marR="433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34169299"/>
                  </a:ext>
                </a:extLst>
              </a:tr>
              <a:tr h="41117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buFont typeface="+mj-lt"/>
                        <a:buNone/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 В рамках проекта – заключаем Дополнительное соглашение к Трудовому договору.</a:t>
                      </a:r>
                    </a:p>
                    <a:p>
                      <a:pPr marL="18415">
                        <a:lnSpc>
                          <a:spcPct val="107000"/>
                        </a:lnSpc>
                      </a:pPr>
                      <a:endParaRPr lang="ru-RU" sz="11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marL="18415">
                        <a:lnSpc>
                          <a:spcPct val="107000"/>
                        </a:lnSpc>
                      </a:pPr>
                      <a:endParaRPr lang="ru-RU" sz="11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marL="18415">
                        <a:lnSpc>
                          <a:spcPct val="107000"/>
                        </a:lnSpc>
                      </a:pPr>
                      <a:r>
                        <a:rPr lang="en-US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. Что должно быть отражено: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 должность;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3326" marR="433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ДОПОЛНИТЕЛЬНОЕ СОГЛАШЕНИЕ № 5</a:t>
                      </a:r>
                      <a:b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К ТРУДОВОМУ ДОГОВОРУ № 20/14 от 31.12.2014 г.</a:t>
                      </a:r>
                      <a:endParaRPr lang="en-US" sz="1100" b="1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        </a:t>
                      </a: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г. Москва           </a:t>
                      </a:r>
                      <a:r>
                        <a:rPr lang="en-US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                                                                                              </a:t>
                      </a: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    </a:t>
                      </a:r>
                      <a:r>
                        <a:rPr lang="en-US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 </a:t>
                      </a: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	                      «01» декабря 2018 г.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Сторона 1 в лице ….. , действующего на основании Устава, именуемая в дальнейшем «Работодатель», с одной стороны и гражданка РФ Сторона 2, именуемая в дальнейшем «Работник», с другой стороны, в связи с исполнением Договора о предоставлении гранта Президента Российской Федерации на развитие гражданского общества от 26.11.2019 г. № 19-2-000001 для реализации проекта </a:t>
                      </a: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«Всероссийская программа по развитию этнокультурных социально ориентированных некоммерческих организаций –….. »</a:t>
                      </a: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, заключили настоящее Дополнительное соглашение № 5 о следующем:</a:t>
                      </a:r>
                    </a:p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Clr>
                          <a:srgbClr val="000000"/>
                        </a:buClr>
                        <a:buSzPts val="1200"/>
                        <a:buFont typeface="+mj-lt"/>
                        <a:buNone/>
                      </a:pPr>
                      <a:endParaRPr lang="ru-RU" sz="1100" u="none" strike="noStrike" spc="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Clr>
                          <a:srgbClr val="000000"/>
                        </a:buClr>
                        <a:buSzPts val="1200"/>
                        <a:buFont typeface="+mj-lt"/>
                        <a:buNone/>
                      </a:pPr>
                      <a:r>
                        <a:rPr lang="ru-RU" sz="1100" u="none" strike="noStrike" spc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 Дополнить пункт 1.1 Трудового договора № 20/14 от 31 декабря 2014 года абзацем следующего содержания: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«В связи с реализацией социально значимого проекта </a:t>
                      </a: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«Всероссийская программа по развитию этнокультурных социально ориентированных некоммерческих организаций – …..»</a:t>
                      </a:r>
                      <a:r>
                        <a:rPr lang="ru-RU" sz="11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,</a:t>
                      </a: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выполняемого на основании Договора о предоставлении гранта Президента Российской Федерации на развитие гражданского общества от 26.11.2018 г. № 18-2-003796 на Работника Ф.И.О.  на период с «01» декабря 2018 года до «30» ноября 2019 года возлагаются обязанности </a:t>
                      </a: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Специалиста по подготовке материалов для размещения на сайте …../Пресс-секретаря.</a:t>
                      </a:r>
                      <a:endParaRPr lang="ru-RU" sz="1100" b="1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3326" marR="433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53673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501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54286" y="259318"/>
            <a:ext cx="2071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1. Оплата </a:t>
            </a:r>
            <a:r>
              <a:rPr lang="ru-RU" sz="1400" b="1" dirty="0">
                <a:solidFill>
                  <a:srgbClr val="F4564E"/>
                </a:solidFill>
                <a:latin typeface="Helvetica" pitchFamily="2" charset="0"/>
              </a:rPr>
              <a:t>труда</a:t>
            </a:r>
          </a:p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Штатные сотрудники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5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Таблица 8">
            <a:extLst>
              <a:ext uri="{FF2B5EF4-FFF2-40B4-BE49-F238E27FC236}">
                <a16:creationId xmlns="" xmlns:a16="http://schemas.microsoft.com/office/drawing/2014/main" id="{42CF0357-AB67-4574-937A-027209AE0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68335"/>
              </p:ext>
            </p:extLst>
          </p:nvPr>
        </p:nvGraphicFramePr>
        <p:xfrm>
          <a:off x="655795" y="1371601"/>
          <a:ext cx="10566097" cy="216741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73004">
                  <a:extLst>
                    <a:ext uri="{9D8B030D-6E8A-4147-A177-3AD203B41FA5}">
                      <a16:colId xmlns="" xmlns:a16="http://schemas.microsoft.com/office/drawing/2014/main" val="1936150197"/>
                    </a:ext>
                  </a:extLst>
                </a:gridCol>
                <a:gridCol w="9393093">
                  <a:extLst>
                    <a:ext uri="{9D8B030D-6E8A-4147-A177-3AD203B41FA5}">
                      <a16:colId xmlns="" xmlns:a16="http://schemas.microsoft.com/office/drawing/2014/main" val="457641723"/>
                    </a:ext>
                  </a:extLst>
                </a:gridCol>
              </a:tblGrid>
              <a:tr h="21674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 функционал;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Clr>
                          <a:srgbClr val="000000"/>
                        </a:buClr>
                        <a:buSzPts val="1200"/>
                        <a:buFont typeface="+mj-lt"/>
                        <a:buNone/>
                      </a:pPr>
                      <a:r>
                        <a:rPr lang="en-US" sz="1100" u="none" strike="noStrike" spc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2. </a:t>
                      </a:r>
                      <a:r>
                        <a:rPr lang="ru-RU" sz="1100" u="none" strike="noStrike" spc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Дополнить пункт 2.2. Трудового договора № 20/14  абзацем следующего содержания: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«По должности </a:t>
                      </a: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Специалист по подготовке материалов для размещения на сайте …/Пресс-секретарь</a:t>
                      </a: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Работник выполняет следующие функциональные обязанности: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 осуществляет сбор, подготовку, корректировку, редактирование и подготовку к передаче информации и материалов, связанных с реализацией социально значимого проекта для их размещения на сайте , в том числе: анонсов о проводимых в рамках проекта мероприятиях, пресс-релизов, пост-релизов, новостей;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  осуществляет подбор, подготовку к размещению на сайте информации о проведенных мероприятиях (фото, видео материалы, интервью и т.п.);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 и т.д.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30172785"/>
                  </a:ext>
                </a:extLst>
              </a:tr>
            </a:tbl>
          </a:graphicData>
        </a:graphic>
      </p:graphicFrame>
      <p:graphicFrame>
        <p:nvGraphicFramePr>
          <p:cNvPr id="11" name="Таблица 10">
            <a:extLst>
              <a:ext uri="{FF2B5EF4-FFF2-40B4-BE49-F238E27FC236}">
                <a16:creationId xmlns="" xmlns:a16="http://schemas.microsoft.com/office/drawing/2014/main" id="{B0941903-C889-4EE2-9D8B-3A077F37C4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367768"/>
              </p:ext>
            </p:extLst>
          </p:nvPr>
        </p:nvGraphicFramePr>
        <p:xfrm>
          <a:off x="655796" y="3630133"/>
          <a:ext cx="10566096" cy="2974530"/>
        </p:xfrm>
        <a:graphic>
          <a:graphicData uri="http://schemas.openxmlformats.org/drawingml/2006/table">
            <a:tbl>
              <a:tblPr firstRow="1" firstCol="1" bandRow="1" bandCol="1">
                <a:tableStyleId>{2D5ABB26-0587-4C30-8999-92F81FD0307C}</a:tableStyleId>
              </a:tblPr>
              <a:tblGrid>
                <a:gridCol w="1173003">
                  <a:extLst>
                    <a:ext uri="{9D8B030D-6E8A-4147-A177-3AD203B41FA5}">
                      <a16:colId xmlns="" xmlns:a16="http://schemas.microsoft.com/office/drawing/2014/main" val="3751127765"/>
                    </a:ext>
                  </a:extLst>
                </a:gridCol>
                <a:gridCol w="9393093">
                  <a:extLst>
                    <a:ext uri="{9D8B030D-6E8A-4147-A177-3AD203B41FA5}">
                      <a16:colId xmlns="" xmlns:a16="http://schemas.microsoft.com/office/drawing/2014/main" val="3360409935"/>
                    </a:ext>
                  </a:extLst>
                </a:gridCol>
              </a:tblGrid>
              <a:tr h="1031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 норма рабочего времени;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6820" marR="468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Clr>
                          <a:srgbClr val="000000"/>
                        </a:buClr>
                        <a:buSzPts val="1200"/>
                        <a:buFont typeface="+mj-lt"/>
                        <a:buNone/>
                      </a:pPr>
                      <a:r>
                        <a:rPr lang="en-US" sz="1100" u="none" strike="noStrike" spc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3. </a:t>
                      </a:r>
                      <a:r>
                        <a:rPr lang="ru-RU" sz="1100" u="none" strike="noStrike" spc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Дополнить пункт 3.1. Трудового договора № 20/14 абзацем следующего содержания: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«В части исполнения обязанностей </a:t>
                      </a: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Специалиста по подготовке материалов для размещения на сайте ……/Пресс-секретаря </a:t>
                      </a: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устанавливается норма рабочего времени 30 часов в неделю. Месячная норма рабочего времени рассчитывается исходя из продолжительности рабочей недели - 30 часов. Рабочие дни в течение недели, а также начало и конец рабочего дня определяются по устному согласованию Сторон.»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6820" marR="468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92684003"/>
                  </a:ext>
                </a:extLst>
              </a:tr>
              <a:tr h="12802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 сумма оплаты (оклад)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6820" marR="468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Clr>
                          <a:srgbClr val="000000"/>
                        </a:buClr>
                        <a:buSzPts val="1200"/>
                        <a:buFont typeface="+mj-lt"/>
                        <a:buNone/>
                      </a:pPr>
                      <a:r>
                        <a:rPr lang="en-US" sz="1100" u="none" strike="noStrike" spc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4. </a:t>
                      </a:r>
                      <a:r>
                        <a:rPr lang="ru-RU" sz="1100" u="none" strike="noStrike" spc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Дополнить пункт 5.2. Трудового договора № 20/14 абзацем следующего содержания: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«За исполнение обязанностей </a:t>
                      </a: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Специалиста по подготовке материалов для размещения на сайте ……./Пресс-секретаря</a:t>
                      </a: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устанавливается оплата труда в размере  30 000 (Тридцать тысяч) рублей в месяц,».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Clr>
                          <a:srgbClr val="000000"/>
                        </a:buClr>
                        <a:buSzPts val="1200"/>
                        <a:buFont typeface="+mj-lt"/>
                        <a:buNone/>
                      </a:pPr>
                      <a:r>
                        <a:rPr lang="en-US" sz="1100" u="none" strike="noStrike" spc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5. </a:t>
                      </a:r>
                      <a:r>
                        <a:rPr lang="ru-RU" sz="1100" u="none" strike="noStrike" spc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Настоящее Дополнительное соглашение составлено в двух экземплярах для каждой из сторон и является неотъемлемой частью Трудового договора № 20/14 от 31 декабря 2014 года.</a:t>
                      </a:r>
                      <a:endParaRPr lang="en-US" sz="1100" u="none" strike="noStrike" spc="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Pts val="1200"/>
                        <a:buFont typeface="+mj-lt"/>
                        <a:buNone/>
                        <a:tabLst/>
                        <a:defRPr/>
                      </a:pPr>
                      <a:r>
                        <a:rPr lang="en-US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        </a:t>
                      </a: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Работник:</a:t>
                      </a:r>
                      <a:r>
                        <a:rPr lang="en-US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                                                      </a:t>
                      </a: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Работодатель:   </a:t>
                      </a:r>
                      <a:endParaRPr lang="en-US" sz="1100" b="1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Pts val="1200"/>
                        <a:buFont typeface="+mj-lt"/>
                        <a:buNone/>
                        <a:tabLst/>
                        <a:defRPr/>
                      </a:pP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        </a:t>
                      </a:r>
                      <a:r>
                        <a:rPr lang="en-US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____________________                                 </a:t>
                      </a: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____________________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Pts val="1200"/>
                        <a:buFont typeface="+mj-lt"/>
                        <a:buNone/>
                        <a:tabLst/>
                        <a:defRPr/>
                      </a:pP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                    </a:t>
                      </a:r>
                      <a:endParaRPr lang="ru-RU" sz="1100" u="none" strike="noStrike" spc="0" dirty="0">
                        <a:effectLst/>
                        <a:latin typeface="Helvetica" panose="020B0604020202020204" pitchFamily="34" charset="0"/>
                        <a:ea typeface="Times New Roman" panose="02020603050405020304" pitchFamily="18" charset="0"/>
                        <a:cs typeface="Helvetica" panose="020B0604020202020204" pitchFamily="34" charset="0"/>
                      </a:endParaRPr>
                    </a:p>
                  </a:txBody>
                  <a:tcPr marL="46820" marR="468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688245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84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34392" y="169886"/>
            <a:ext cx="2545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Оплата труда </a:t>
            </a:r>
          </a:p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Штатные сотрудники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6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2">
            <a:extLst>
              <a:ext uri="{FF2B5EF4-FFF2-40B4-BE49-F238E27FC236}">
                <a16:creationId xmlns="" xmlns:a16="http://schemas.microsoft.com/office/drawing/2014/main" id="{DB4CB1CC-A30B-4ECF-8A81-870652727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1019" y="1720060"/>
            <a:ext cx="8850384" cy="4451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СРОЧНЫЙ ТРУДОВОЙ ДОГОВОР №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(в рамках реализации проекта  «МЕЖНАЦАКСЕЛЕРАТОР 2.0 - проект интенсивного развития молодых кадров в сфере межнациональных отношений» по Договору о предоставлении гранта № 19-2-000001)</a:t>
            </a:r>
            <a:endParaRPr kumimoji="0" lang="en-US" alt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г.Москва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                                                                                                                                                                          «01» ноября 2019 г.</a:t>
            </a:r>
            <a:endParaRPr kumimoji="0" lang="en-US" alt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Сторона 1 в лице ….. , действующего на основании Устава, именуемое в дальнейшем «Работодатель» и гражданин Российской Федерации Сторона 2, именуемый  в  дальнейшем  «Работник», действующая от своего имени, с другой стороны, совместно именуемые «Стороны», а по отдельности «Сторона», заключили  настоящий трудовой договор о нижеследующем:</a:t>
            </a:r>
            <a:endParaRPr kumimoji="0" lang="en-US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marR="0" lvl="0" indent="-285750" algn="ctr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romanUcPeriod"/>
              <a:tabLst/>
            </a:pP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Предмет трудового договора</a:t>
            </a:r>
            <a:endParaRPr kumimoji="0" lang="en-US" alt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marL="285750" marR="0" lvl="0" indent="-285750" algn="ctr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romanUcPeriod"/>
              <a:tabLst/>
            </a:pP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1. Работник Ф.И.О. принимается на работу в  Организацию на должность 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Координатор онлайн школы</a:t>
            </a: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социально значимого 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проекта «МЕЖНАЦАКСЕЛЕРАТОР 2.0 - проект интенсивного развития молодых кадров в сфере межнациональных отношений»,</a:t>
            </a: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выполняемого в рамках исполнения Договора о предоставлении гранта № 19-2-00001. 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2. Работа в Организации по настоящему Трудовому договору является для Работника работой по совместительству. 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3. Настоящий Трудовой договор заключен на определенный срок и является срочным в связи с тем, что Работник принимается на работу для выполнения заведомо определенной работы – реализации социально значимого проекта  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«МЕЖНАЦАКСЕЛЕРАТОР 2.0 - проект интенсивного развития молодых кадров в сфере межнациональных отношений»</a:t>
            </a: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.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…….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200"/>
              <a:buFont typeface="+mj-lt"/>
              <a:buNone/>
              <a:tabLst/>
              <a:defRPr/>
            </a:pPr>
            <a:r>
              <a:rPr lang="ru-RU" sz="1100" b="1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Работник:</a:t>
            </a:r>
            <a:r>
              <a:rPr lang="en-US" sz="1100" b="1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                                                        </a:t>
            </a:r>
            <a:r>
              <a:rPr lang="ru-RU" sz="1100" b="1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                                                                       Работодатель:   </a:t>
            </a:r>
            <a:endParaRPr lang="ru-RU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200"/>
              <a:buFont typeface="+mj-lt"/>
              <a:buNone/>
              <a:tabLst/>
              <a:defRPr/>
            </a:pPr>
            <a:r>
              <a:rPr lang="en-US" sz="1100" b="1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____________________                                 </a:t>
            </a:r>
            <a:r>
              <a:rPr lang="ru-RU" sz="1100" b="1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                                                                        </a:t>
            </a:r>
            <a:r>
              <a:rPr lang="en-US" sz="1100" b="1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____________________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68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34391" y="129306"/>
            <a:ext cx="19574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1.Оплата труда</a:t>
            </a:r>
          </a:p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Договора ГПХ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  <a:p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7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5725E3E6-34E5-4787-ADE4-CF8EA072F8E8}"/>
              </a:ext>
            </a:extLst>
          </p:cNvPr>
          <p:cNvSpPr txBox="1"/>
          <p:nvPr/>
        </p:nvSpPr>
        <p:spPr>
          <a:xfrm>
            <a:off x="1073799" y="1279782"/>
            <a:ext cx="9051713" cy="541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ru-RU" sz="1400" b="1" kern="1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Выплаты физическим лицам (за исключением индивидуальных предпринимателей) за оказание ими услуг (выполнение работ) по гражданско-правовым договорам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1807F1AF-FEF2-4989-9481-FFA63C283F0D}"/>
              </a:ext>
            </a:extLst>
          </p:cNvPr>
          <p:cNvSpPr txBox="1"/>
          <p:nvPr/>
        </p:nvSpPr>
        <p:spPr>
          <a:xfrm>
            <a:off x="1507515" y="1821533"/>
            <a:ext cx="8453752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ru-RU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ДОГОВОР №  </a:t>
            </a:r>
          </a:p>
          <a:p>
            <a:pPr algn="ctr"/>
            <a:r>
              <a:rPr lang="ru-RU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возмездного оказания услуг</a:t>
            </a:r>
          </a:p>
          <a:p>
            <a:endParaRPr lang="ru-RU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г. Москва	                        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                                                                                  </a:t>
            </a:r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 «19» августа 2020 г.</a:t>
            </a:r>
          </a:p>
          <a:p>
            <a:endParaRPr lang="ru-RU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ru-RU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Сторона 1 (Заказчик), Сторона 2 (Исполнитель) заключили настоящий Договор о нижеследующем: </a:t>
            </a:r>
          </a:p>
          <a:p>
            <a:pPr algn="ctr"/>
            <a:endParaRPr lang="ru-RU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ru-RU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1.ПРЕДМЕТ ДОГОВОРА</a:t>
            </a:r>
          </a:p>
          <a:p>
            <a:endParaRPr lang="ru-RU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/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1.1.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Заказчик поручает, а Исполнитель принимает на себя обязательство по оказанию услуг эксперта по проведению 20 августа 2020 года вебинара в рамках проекта </a:t>
            </a:r>
            <a:r>
              <a:rPr lang="ru-RU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«</a:t>
            </a:r>
            <a:r>
              <a:rPr lang="ru-RU" sz="12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ЭтНик:ПроДвижение</a:t>
            </a:r>
            <a:r>
              <a:rPr lang="ru-RU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» </a:t>
            </a:r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по тематическому направлению «Основы социального проектирования: как упаковать ваш продукт и заинтересовать донора» включающему в себя:</a:t>
            </a:r>
          </a:p>
          <a:p>
            <a:pPr algn="just"/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           - подготовку материалов, презентаций по направлению «Основы социального проектирования: как упаковать ваш продукт и заинтересовать донора». </a:t>
            </a:r>
          </a:p>
          <a:p>
            <a:pPr algn="just"/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1.2. Срок оказания услуг  –  20 августа 2020 г.</a:t>
            </a:r>
          </a:p>
          <a:p>
            <a:pPr algn="just"/>
            <a:endParaRPr lang="ru-RU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/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И т.д.</a:t>
            </a:r>
          </a:p>
        </p:txBody>
      </p:sp>
    </p:spTree>
    <p:extLst>
      <p:ext uri="{BB962C8B-B14F-4D97-AF65-F5344CB8AC3E}">
        <p14:creationId xmlns:p14="http://schemas.microsoft.com/office/powerpoint/2010/main" val="407419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8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6327AE1D-4C6A-44A4-857B-44DAEA576EE3}"/>
              </a:ext>
            </a:extLst>
          </p:cNvPr>
          <p:cNvSpPr txBox="1"/>
          <p:nvPr/>
        </p:nvSpPr>
        <p:spPr>
          <a:xfrm>
            <a:off x="1557575" y="1643974"/>
            <a:ext cx="8489660" cy="4639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Акт</a:t>
            </a:r>
          </a:p>
          <a:p>
            <a:pPr algn="ctr"/>
            <a:r>
              <a:rPr lang="ru-RU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сдачи-приемки оказанных услуг</a:t>
            </a:r>
          </a:p>
          <a:p>
            <a:pPr algn="ctr"/>
            <a:r>
              <a:rPr lang="ru-RU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по Договору №  от «19» августа 2020 г</a:t>
            </a:r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endParaRPr lang="ru-RU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г. Москва                		             	                   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                                             </a:t>
            </a:r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 «20» августа 2020 года </a:t>
            </a:r>
          </a:p>
          <a:p>
            <a:endParaRPr lang="ru-RU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r>
              <a:rPr lang="ru-RU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торона</a:t>
            </a:r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 1, Сторона 2 , составили настоящий Акт о нижеследующем:</a:t>
            </a:r>
          </a:p>
          <a:p>
            <a:pPr algn="just"/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          </a:t>
            </a:r>
          </a:p>
          <a:p>
            <a:pPr algn="just"/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1.   Исполнитель 20 августа 2020 года оказал, а Заказчик принял услуги эксперта по проведению вебинара в рамках проекта </a:t>
            </a:r>
            <a:r>
              <a:rPr lang="ru-RU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«</a:t>
            </a:r>
            <a:r>
              <a:rPr lang="ru-RU" sz="12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ЭтНик:ПроДвижение</a:t>
            </a:r>
            <a:r>
              <a:rPr lang="ru-RU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» </a:t>
            </a:r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по тематическому направлению «Основы социального проектирования: как упаковать ваш продукт и заинтересовать донора» включающему в себя:</a:t>
            </a:r>
          </a:p>
          <a:p>
            <a:pPr algn="just"/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           - подготовку материалов, презентаций по направлению «Основы социального проектирования: как упаковать ваш продукт и заинтересовать донора». </a:t>
            </a:r>
          </a:p>
          <a:p>
            <a:pPr algn="just"/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2. Оплата услуг осуществляется в соответствии с п.4.1. Договора  возмездного оказания услуг № от «19» августа 2020 года и составляет 15 000 (Пятнадцать тысяч) рублей 00 копеек, в том числе НДФЛ – 1 950 (Одна тысяча девятьсот пятьдесят)  рублей 00 копеек.</a:t>
            </a:r>
          </a:p>
          <a:p>
            <a:pPr algn="just"/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3. Стороны по Договору № от «19» августа 2020 года по услугам, оказанным 20 августа 2020 года, претензий друг к другу не имеют.</a:t>
            </a:r>
          </a:p>
          <a:p>
            <a:pPr algn="just"/>
            <a:r>
              <a:rPr lang="ru-RU" sz="1200" dirty="0">
                <a:latin typeface="Helvetica" panose="020B0604020202020204" pitchFamily="34" charset="0"/>
                <a:cs typeface="Helvetica" panose="020B0604020202020204" pitchFamily="34" charset="0"/>
              </a:rPr>
              <a:t>4. Акт составлен на русском языке, в двух экземплярах, имеющих одинаковую юридическую силу, по одному для: Заказчика, Исполнителя.</a:t>
            </a:r>
          </a:p>
          <a:p>
            <a:endParaRPr lang="ru-RU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ru-RU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Заказчик:                				                 Исполнитель:</a:t>
            </a:r>
            <a:endParaRPr 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200" b="1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____________________                                 </a:t>
            </a:r>
            <a:r>
              <a:rPr lang="ru-RU" sz="1200" b="1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                                                    </a:t>
            </a:r>
            <a:r>
              <a:rPr lang="en-US" sz="1200" b="1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____________________ </a:t>
            </a:r>
          </a:p>
          <a:p>
            <a:endParaRPr lang="ru-RU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98A6F22-1AA3-485B-AA99-A2DFD0E21219}"/>
              </a:ext>
            </a:extLst>
          </p:cNvPr>
          <p:cNvSpPr txBox="1"/>
          <p:nvPr/>
        </p:nvSpPr>
        <p:spPr>
          <a:xfrm>
            <a:off x="5876251" y="129306"/>
            <a:ext cx="19574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Оплата труда</a:t>
            </a:r>
          </a:p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Договора ГПХ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  <a:p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55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08699" y="0"/>
            <a:ext cx="344935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Секреты успешных финансовых отчетов по реализованным проектам, проведенных в рамках гранта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68786" y="165686"/>
            <a:ext cx="2008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Оплата труда </a:t>
            </a:r>
            <a:endParaRPr lang="ru-RU" sz="1400" b="1" dirty="0">
              <a:solidFill>
                <a:srgbClr val="F4564E"/>
              </a:solidFill>
              <a:latin typeface="Helvetica" pitchFamily="2" charset="0"/>
            </a:endParaRPr>
          </a:p>
          <a:p>
            <a:r>
              <a:rPr lang="ru-RU" sz="1400" b="1" dirty="0" smtClean="0">
                <a:solidFill>
                  <a:srgbClr val="F4564E"/>
                </a:solidFill>
                <a:latin typeface="Helvetica" pitchFamily="2" charset="0"/>
              </a:rPr>
              <a:t>Договор ГПХ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9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C9FF46A-CC9D-45E3-85B1-3913FDA43DFB}"/>
              </a:ext>
            </a:extLst>
          </p:cNvPr>
          <p:cNvSpPr txBox="1"/>
          <p:nvPr/>
        </p:nvSpPr>
        <p:spPr>
          <a:xfrm>
            <a:off x="1224616" y="854591"/>
            <a:ext cx="8963103" cy="36471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ДОГОВОР №  </a:t>
            </a:r>
          </a:p>
          <a:p>
            <a:pPr algn="ctr"/>
            <a:r>
              <a:rPr lang="ru-RU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возмездного оказания услуг</a:t>
            </a:r>
          </a:p>
          <a:p>
            <a:endParaRPr lang="ru-RU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г. Москва	                                                                                                                                                                           «19» августа 2020 г.</a:t>
            </a:r>
          </a:p>
          <a:p>
            <a:endParaRPr lang="ru-RU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Сторона 1 (Заказчик), Сторона 2 (Исполнитель) заключили настоящий Договор о нижеследующем: </a:t>
            </a:r>
          </a:p>
          <a:p>
            <a:endParaRPr lang="ru-RU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28600" indent="-228600" algn="ctr">
              <a:buAutoNum type="arabicPeriod"/>
            </a:pPr>
            <a:r>
              <a:rPr lang="ru-RU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ПРЕДМЕТ ДОГОВОРА</a:t>
            </a:r>
          </a:p>
          <a:p>
            <a:pPr marL="228600" indent="-228600" algn="ctr">
              <a:buAutoNum type="arabicPeriod"/>
            </a:pPr>
            <a:endParaRPr lang="ru-RU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1.1. По настоящему Договору Исполнитель обязуется по заданию Заказчика оказать услуги Руководителя экспертной комиссии …… в рамках проекта ……, заключающиеся в организации приема и оценки заявок, поступающих на Конкурс по номинации в соответствии с Приложением № 1, являющимся неотъемлемой частью настоящего Договора, а Заказчик обязуется принять и оплатить услуги Исполнителя.</a:t>
            </a:r>
          </a:p>
          <a:p>
            <a:endParaRPr lang="ru-RU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Приложение № 1</a:t>
            </a:r>
          </a:p>
          <a:p>
            <a:pPr algn="r"/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к Договору возмездного оказания услуг №</a:t>
            </a:r>
          </a:p>
          <a:p>
            <a:pPr algn="r"/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от «19» августа 2020 г.</a:t>
            </a:r>
          </a:p>
          <a:p>
            <a:endParaRPr lang="ru-RU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Сторона 1 и Сторона 2 подписали настоящее Приложение № 1 о нижеследующем:</a:t>
            </a:r>
          </a:p>
          <a:p>
            <a:pPr marL="228600" indent="-228600">
              <a:buAutoNum type="arabicPeriod"/>
            </a:pPr>
            <a:r>
              <a:rPr lang="ru-RU" sz="1100" dirty="0">
                <a:latin typeface="Helvetica" panose="020B0604020202020204" pitchFamily="34" charset="0"/>
                <a:cs typeface="Helvetica" panose="020B0604020202020204" pitchFamily="34" charset="0"/>
              </a:rPr>
              <a:t>Исполнитель обязуется в качестве Руководителя экспертной комиссии по номинации:…….. оказать следующие услуги:</a:t>
            </a:r>
          </a:p>
          <a:p>
            <a:pPr marL="228600" indent="-228600">
              <a:buAutoNum type="arabicPeriod"/>
            </a:pPr>
            <a:endParaRPr lang="ru-RU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="" xmlns:a16="http://schemas.microsoft.com/office/drawing/2014/main" id="{3C6DB206-A145-40C3-B19D-1010ED4DFD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708468"/>
              </p:ext>
            </p:extLst>
          </p:nvPr>
        </p:nvGraphicFramePr>
        <p:xfrm>
          <a:off x="645962" y="4359130"/>
          <a:ext cx="11147527" cy="189547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44607">
                  <a:extLst>
                    <a:ext uri="{9D8B030D-6E8A-4147-A177-3AD203B41FA5}">
                      <a16:colId xmlns="" xmlns:a16="http://schemas.microsoft.com/office/drawing/2014/main" val="3126277452"/>
                    </a:ext>
                  </a:extLst>
                </a:gridCol>
                <a:gridCol w="5147436">
                  <a:extLst>
                    <a:ext uri="{9D8B030D-6E8A-4147-A177-3AD203B41FA5}">
                      <a16:colId xmlns="" xmlns:a16="http://schemas.microsoft.com/office/drawing/2014/main" val="3608319958"/>
                    </a:ext>
                  </a:extLst>
                </a:gridCol>
                <a:gridCol w="3122907">
                  <a:extLst>
                    <a:ext uri="{9D8B030D-6E8A-4147-A177-3AD203B41FA5}">
                      <a16:colId xmlns="" xmlns:a16="http://schemas.microsoft.com/office/drawing/2014/main" val="908168652"/>
                    </a:ext>
                  </a:extLst>
                </a:gridCol>
                <a:gridCol w="2432577">
                  <a:extLst>
                    <a:ext uri="{9D8B030D-6E8A-4147-A177-3AD203B41FA5}">
                      <a16:colId xmlns="" xmlns:a16="http://schemas.microsoft.com/office/drawing/2014/main" val="3458203854"/>
                    </a:ext>
                  </a:extLst>
                </a:gridCol>
              </a:tblGrid>
              <a:tr h="36515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№</a:t>
                      </a:r>
                    </a:p>
                    <a:p>
                      <a:pPr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п/п</a:t>
                      </a:r>
                      <a:endParaRPr lang="ru-RU" sz="1100" b="1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Наименование, содержание услуг</a:t>
                      </a:r>
                      <a:endParaRPr lang="ru-RU" sz="1100" b="1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Сроки выполнения</a:t>
                      </a:r>
                      <a:endParaRPr lang="ru-RU" sz="1100" b="1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Форма сдачи услуг</a:t>
                      </a:r>
                      <a:endParaRPr lang="ru-RU" sz="1100" b="1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2813418"/>
                  </a:ext>
                </a:extLst>
              </a:tr>
              <a:tr h="88181">
                <a:tc>
                  <a:txBody>
                    <a:bodyPr/>
                    <a:lstStyle/>
                    <a:p>
                      <a:pPr marL="0" lvl="0" indent="0"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1. 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Подбор и формирование экспертной комиссии (не менее 5 чел.)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до 25 июля 2020 г.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Список членов экспертной комиссии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90777784"/>
                  </a:ext>
                </a:extLst>
              </a:tr>
              <a:tr h="88181">
                <a:tc>
                  <a:txBody>
                    <a:bodyPr/>
                    <a:lstStyle/>
                    <a:p>
                      <a:pPr marL="0" lvl="0" indent="0"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en-US" sz="1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2</a:t>
                      </a: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.</a:t>
                      </a:r>
                      <a:endParaRPr lang="en-US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Организация процесса регистрации поступающих на Конкурс заявок 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 16.07.2020 г. по 15.09.2020 г.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Журнал регистрации заявок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1116831"/>
                  </a:ext>
                </a:extLst>
              </a:tr>
              <a:tr h="88181">
                <a:tc>
                  <a:txBody>
                    <a:bodyPr/>
                    <a:lstStyle/>
                    <a:p>
                      <a:pPr marL="0" lvl="0" indent="0"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Взаимодействие с конкурсантами по вопросам комплектности заявок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 16.07.2020 г. по 15.09.2020 г.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Информация 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21363990"/>
                  </a:ext>
                </a:extLst>
              </a:tr>
              <a:tr h="88181">
                <a:tc>
                  <a:txBody>
                    <a:bodyPr/>
                    <a:lstStyle/>
                    <a:p>
                      <a:pPr marL="0" lvl="0" indent="0"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Организация консультирования участников конкурса по номинации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 16.07.2020 г. по 15.09.2020 г.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34221965"/>
                  </a:ext>
                </a:extLst>
              </a:tr>
              <a:tr h="132271">
                <a:tc>
                  <a:txBody>
                    <a:bodyPr/>
                    <a:lstStyle/>
                    <a:p>
                      <a:pPr marL="0" lvl="0" indent="0"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5. 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Участие в совещаниях, проводимых Руководителем экспертного направления (2 раза в месяц)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 16.07.2020 г. по 30.09.2020 г.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Информация 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06708259"/>
                  </a:ext>
                </a:extLst>
              </a:tr>
              <a:tr h="88181">
                <a:tc>
                  <a:txBody>
                    <a:bodyPr/>
                    <a:lstStyle/>
                    <a:p>
                      <a:pPr marL="0" lvl="0" indent="0"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6.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Организация процесса оценки заявок</a:t>
                      </a:r>
                      <a:endParaRPr lang="ru-RU" sz="11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 16.07.2020 г. по 30.09.2020 г.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Информация</a:t>
                      </a:r>
                      <a:endParaRPr lang="ru-RU" sz="1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81262513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CC56AB8-63FE-414E-B53C-FAC2A71889FB}"/>
              </a:ext>
            </a:extLst>
          </p:cNvPr>
          <p:cNvSpPr txBox="1"/>
          <p:nvPr/>
        </p:nvSpPr>
        <p:spPr>
          <a:xfrm>
            <a:off x="1442730" y="6339356"/>
            <a:ext cx="6094602" cy="2870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t">
              <a:lnSpc>
                <a:spcPct val="115000"/>
              </a:lnSpc>
              <a:spcAft>
                <a:spcPts val="800"/>
              </a:spcAft>
            </a:pPr>
            <a:r>
              <a:rPr lang="ru-RU" sz="11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т.д.</a:t>
            </a:r>
            <a:endParaRPr lang="ru-RU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53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</TotalTime>
  <Words>2572</Words>
  <Application>Microsoft Office PowerPoint</Application>
  <PresentationFormat>Широкоэкранный</PresentationFormat>
  <Paragraphs>499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Helvetica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User</cp:lastModifiedBy>
  <cp:revision>75</cp:revision>
  <dcterms:created xsi:type="dcterms:W3CDTF">2020-10-11T20:35:20Z</dcterms:created>
  <dcterms:modified xsi:type="dcterms:W3CDTF">2020-11-05T20:38:41Z</dcterms:modified>
</cp:coreProperties>
</file>