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294"/>
    <a:srgbClr val="F4564E"/>
    <a:srgbClr val="4559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56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17F7-62E5-7A42-B12C-16D32713F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796BF-3F4B-8A46-8E56-6CA128319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A61C1-CA1A-D24C-B237-C0C7CD7A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5E812-4060-624E-8176-D1A53522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9095C-0D28-724B-A15C-C0B01A1C4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1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92A88-206A-DD49-AB1F-87AC7667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651AF-56CC-C148-ABFC-63F7AE6EA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1B2BB-B725-F847-9E6A-FF8AAB5E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8CD27-4E24-D14F-8E4E-6C41043E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0068C-FE06-8340-88B5-00491970E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6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C5788B-0517-6C4F-B74E-D9FDBEEE54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BDC018-1C98-D547-97AA-3809DDB2C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37F31-5293-EA4C-B0D3-48489659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722E9-8FAD-0245-A34D-AD7BF03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32FD9-4A16-8044-87EF-3EF06326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51D1C-683D-7E48-8F08-45E269308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DC3C8-781B-3444-8F88-BE0EDF7CF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B1FF2-BFF1-D24D-8B0F-B52A7409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993D4-2A42-864F-954D-7E19A35E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5003F-EC24-E648-A947-F1F70B174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61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A84A8-0A83-4A4D-8D43-C05E83886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41E6A-0BCF-C142-8B0F-103516BA5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413C1-C0C6-4347-86E1-B4B99D255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91774-C91D-7C47-A02C-777B7B7E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6BF76-7C05-D842-83C1-2400991D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4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EA656-B1DA-A94B-84DB-998AA3509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2160B-B9C0-8146-92F1-B5DEDCBB2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280C6-7732-5246-B2CF-70890A9EA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E1083-336D-5C42-8734-3748228B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0785E-F964-0745-96A7-1ACE1D1FC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4125B-2FB1-FF49-966B-F72FEE8D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85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15935-E3C0-D342-B204-76DC325A1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280A3-5D16-9947-8EB5-A54269330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2CCCB1-8B96-AA45-88A9-D8CC5878E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7E56-1B28-1C4F-91AA-D9B00F9F0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97F989-7CA5-8C4B-BEE8-0D730845D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B2CD80-0793-A94E-AB84-EA7A8674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D2166D-A868-1149-A669-11A9ACD33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D31312-78BF-6F41-9513-42062855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65C0-1D55-1C43-8592-5FF5DF0CD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51C49C-8D6D-5F4D-8707-84A486A04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9DC1C-CA1C-974E-904C-5BCE93A3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DB634A-D850-E34E-B34B-0848C82E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56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19416-6DCD-4746-82BF-9C0698F32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24C39-7529-7F4D-915E-3495B1837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EADF3-145B-9444-8A02-FC1F8B615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80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FB193-9843-1144-BD31-7039F324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E6779-4A1D-B140-B56F-9DD402108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FC60FA-319A-D447-996D-F6B4B313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D308A-E5C3-C34D-A883-0EEC372AE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8D019-3E82-A342-9123-D1D62E59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F845A-EE00-8F45-8654-67726546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3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E9440-156E-0341-8EA8-67BCFF7B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F64ED1-2B8F-BA43-95D2-C2BCA49BA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15A95-042A-BC4D-BC26-1F5B9AFB3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5A7EA-AA5C-D342-9BCA-72FE53AAD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76B8D-6989-B740-92A1-09B12D5B7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F3452-3B11-A84A-9DE5-A85657A2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8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28D4B-B843-8243-9154-EC152749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33DDE6-AEC8-C049-BEDF-63722B47B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9BDA6-22FD-CD4E-B874-776900869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A1D06-4A02-4B4C-A79A-DA1ED46CA9E7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E4D11-9F4C-FB47-92E4-7EC67313DA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5FE85-645D-D04E-8672-E8DF4FA7C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3CF0-D877-2248-9F40-B1B26B5F8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7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F8E654F-9B2E-6145-86A1-53E95C2A5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73157"/>
            <a:ext cx="12301681" cy="5184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F2CE93-AFF8-7849-B49E-76953C1CB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912" y="1023460"/>
            <a:ext cx="3570187" cy="1268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6A5F9E-1D33-9D4B-A589-72131716F301}"/>
              </a:ext>
            </a:extLst>
          </p:cNvPr>
          <p:cNvSpPr txBox="1"/>
          <p:nvPr/>
        </p:nvSpPr>
        <p:spPr>
          <a:xfrm>
            <a:off x="4455268" y="2871009"/>
            <a:ext cx="70890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1D4294"/>
                </a:solidFill>
                <a:latin typeface="Helvetica" pitchFamily="2" charset="0"/>
              </a:rPr>
              <a:t>Формирование общественного мнения средствами </a:t>
            </a:r>
            <a:r>
              <a:rPr lang="ru-RU" sz="2400" b="1" dirty="0" err="1">
                <a:solidFill>
                  <a:srgbClr val="1D4294"/>
                </a:solidFill>
                <a:latin typeface="Helvetica" pitchFamily="2" charset="0"/>
              </a:rPr>
              <a:t>массовои</a:t>
            </a:r>
            <a:r>
              <a:rPr lang="ru-RU" sz="2400" b="1" dirty="0">
                <a:solidFill>
                  <a:srgbClr val="1D4294"/>
                </a:solidFill>
                <a:latin typeface="Helvetica" pitchFamily="2" charset="0"/>
              </a:rPr>
              <a:t>̆ информации</a:t>
            </a:r>
            <a:r>
              <a:rPr lang="en-US" sz="2400" b="1" dirty="0">
                <a:solidFill>
                  <a:srgbClr val="1D4294"/>
                </a:solidFill>
                <a:latin typeface="Helvetica" pitchFamily="2" charset="0"/>
              </a:rPr>
              <a:t> – </a:t>
            </a:r>
            <a:r>
              <a:rPr lang="ru-RU" sz="2400" b="1" dirty="0">
                <a:solidFill>
                  <a:srgbClr val="1D4294"/>
                </a:solidFill>
                <a:latin typeface="Helvetica" pitchFamily="2" charset="0"/>
              </a:rPr>
              <a:t>взаимоотношения СМИ и НКО</a:t>
            </a:r>
          </a:p>
          <a:p>
            <a:pPr algn="r"/>
            <a:endParaRPr lang="ru-RU" sz="2400" b="1" dirty="0">
              <a:solidFill>
                <a:srgbClr val="1D4294"/>
              </a:solidFill>
              <a:latin typeface="Helvetica" pitchFamily="2" charset="0"/>
            </a:endParaRPr>
          </a:p>
          <a:p>
            <a:pPr algn="r"/>
            <a:endParaRPr lang="ru-RU" sz="2400" b="1" dirty="0">
              <a:solidFill>
                <a:srgbClr val="1D4294"/>
              </a:solidFill>
              <a:latin typeface="Helvetica" pitchFamily="2" charset="0"/>
            </a:endParaRPr>
          </a:p>
          <a:p>
            <a:pPr algn="r"/>
            <a:r>
              <a:rPr lang="ru-RU" b="1" dirty="0">
                <a:solidFill>
                  <a:srgbClr val="1D4294"/>
                </a:solidFill>
                <a:latin typeface="Helvetica" pitchFamily="2" charset="0"/>
              </a:rPr>
              <a:t>Маргарита ЛЯНГЕ</a:t>
            </a:r>
            <a:r>
              <a:rPr lang="ru-RU" sz="2400" b="1" dirty="0">
                <a:solidFill>
                  <a:srgbClr val="1D4294"/>
                </a:solidFill>
                <a:latin typeface="Helvetic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276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243191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МАССОВОЙ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408579" y="474761"/>
            <a:ext cx="2500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307334" y="62691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2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573932" y="2118735"/>
            <a:ext cx="1120725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Для имиджа - </a:t>
            </a:r>
            <a:r>
              <a:rPr lang="ru-RU" sz="2000" dirty="0"/>
              <a:t>поддерживать образ социально-значимой организации, рассказать о себе. 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Транслировать идеи – </a:t>
            </a:r>
            <a:r>
              <a:rPr lang="ru-RU" sz="2000" dirty="0"/>
              <a:t>как изменить мир к лучшему. 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Пополнять ряды членов организации – </a:t>
            </a:r>
            <a:r>
              <a:rPr lang="ru-RU" sz="2000" dirty="0"/>
              <a:t>сторонники ваших идей придут со своими ресурсами. </a:t>
            </a:r>
          </a:p>
          <a:p>
            <a:endParaRPr lang="ru-RU" sz="2000" b="1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Привлечь аудиторию на свои мероприятия – </a:t>
            </a:r>
            <a:r>
              <a:rPr lang="ru-RU" sz="2000" dirty="0"/>
              <a:t>не только для «своих» - членов организации.</a:t>
            </a:r>
          </a:p>
          <a:p>
            <a:r>
              <a:rPr lang="ru-RU" sz="2000" dirty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Для отчетов – </a:t>
            </a:r>
            <a:r>
              <a:rPr lang="ru-RU" sz="2000" dirty="0"/>
              <a:t>информационная открытость – требование  </a:t>
            </a:r>
            <a:r>
              <a:rPr lang="ru-RU" sz="2000" dirty="0" err="1"/>
              <a:t>грантодателей</a:t>
            </a:r>
            <a:r>
              <a:rPr lang="ru-RU" sz="2000" dirty="0"/>
              <a:t> и спонсоров. 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r>
              <a:rPr lang="ru-RU" b="1" dirty="0">
                <a:solidFill>
                  <a:srgbClr val="FF0000"/>
                </a:solidFill>
                <a:latin typeface="Helvetica" pitchFamily="2" charset="0"/>
                <a:ea typeface="Times New Roman" panose="02020603050405020304" pitchFamily="18" charset="0"/>
              </a:rPr>
              <a:t>ЗАЧЕМ СМИ НКО? </a:t>
            </a:r>
          </a:p>
          <a:p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>
                <a:latin typeface="Helvetica" pitchFamily="2" charset="0"/>
                <a:ea typeface="Times New Roman" panose="02020603050405020304" pitchFamily="18" charset="0"/>
              </a:rPr>
              <a:t>Источник информации</a:t>
            </a:r>
            <a:endParaRPr lang="ru-RU" sz="20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Helvetica" pitchFamily="2" charset="0"/>
                <a:ea typeface="Times New Roman" panose="02020603050405020304" pitchFamily="18" charset="0"/>
              </a:rPr>
              <a:t>ЗАЧЕМ НКО СМИ?</a:t>
            </a:r>
            <a:r>
              <a:rPr lang="ru-RU" b="1" dirty="0">
                <a:latin typeface="Helvetica" pitchFamily="2" charset="0"/>
                <a:ea typeface="Times New Roman" panose="02020603050405020304" pitchFamily="18" charset="0"/>
              </a:rPr>
              <a:t> </a:t>
            </a:r>
            <a:endParaRPr lang="ru-KZ" b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69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МАССОВОЙ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3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223737" y="2118734"/>
            <a:ext cx="11557446" cy="569386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ПРЕСС-РЕЛИЗЫ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ПРЕСС-КОНФЕРЕНЦИЯ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ПРЕСС-ЗВОНКИ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БРИФИНГИ ДЛЯ СМИ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ИНТЕРВЬЮ ДЛЯ СМИ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СОБСТВЕННЫЕ МЕДИАПРОДУКТЫ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/>
              <a:t>САЙТ ОРГАНИЗАЦИИ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/>
              <a:t>КОММЕРЧЕСКАЯ И СОЦИАЛЬНАЯ РЕКЛАМА  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algn="just"/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/>
              <a:t>СОЦИАЛЬНЫЕ СЕТИ</a:t>
            </a:r>
          </a:p>
          <a:p>
            <a:pPr algn="just"/>
            <a:endParaRPr lang="ru-RU" sz="2800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>
                <a:effectLst/>
                <a:ea typeface="Times New Roman" panose="02020603050405020304" pitchFamily="18" charset="0"/>
              </a:rPr>
              <a:t>ДРУЖЕСКОЕ ОБЩЕНИЕ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2800" dirty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800" dirty="0">
                <a:effectLst/>
                <a:ea typeface="Times New Roman" panose="02020603050405020304" pitchFamily="18" charset="0"/>
              </a:rPr>
              <a:t>АДМИНИСТРАТИВНОЕ ДАВЛЕНИЕ </a:t>
            </a:r>
          </a:p>
          <a:p>
            <a:pPr algn="just"/>
            <a:endParaRPr lang="ru-RU" sz="28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endParaRPr lang="ru-KZ" sz="28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ИНСТРУМЕНТЫ РАБОТЫ СО СМИ</a:t>
            </a:r>
            <a:endParaRPr lang="ru-KZ" b="1" dirty="0">
              <a:solidFill>
                <a:srgbClr val="FF0000"/>
              </a:solidFill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1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МАССОВОЙ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706168" y="469241"/>
            <a:ext cx="2390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4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Пресс-релизы приходит в последнюю минуту.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4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В пресс-релизе нет точной информации: с кем можно связаться, куда позвонить, что конкретно и в какое время будет проходить на мероприятии.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Казённый язык пресс-релиза и интервью.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Игнорирование общей информационной повестки общества.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Скучные </a:t>
            </a:r>
            <a:r>
              <a:rPr lang="ru-RU" sz="2400" dirty="0" err="1"/>
              <a:t>медиапродукты</a:t>
            </a:r>
            <a:r>
              <a:rPr lang="ru-RU" sz="2400" dirty="0"/>
              <a:t> собственного производства (газеты, журналы, телепрограммы)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Helvetica" pitchFamily="2" charset="0"/>
                <a:ea typeface="Times New Roman" panose="02020603050405020304" pitchFamily="18" charset="0"/>
              </a:rPr>
              <a:t>ТИПИЧНЫЕ ОШИБКИ НКО</a:t>
            </a:r>
            <a:endParaRPr lang="ru-KZ" b="1" dirty="0">
              <a:solidFill>
                <a:srgbClr val="FF0000"/>
              </a:solidFill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49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12897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МАССОВОЙ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927783" y="474761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5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ru-RU" sz="2000" dirty="0"/>
              <a:t>Много пафоса в виде фраз </a:t>
            </a:r>
            <a:r>
              <a:rPr lang="ru-RU" sz="2000" i="1" dirty="0"/>
              <a:t>«Мы занимаемся гармонизацией межнациональных отношений!», «Мы строим мир между народами России!», «Мы выступаем от имени такого-то народа»…</a:t>
            </a:r>
          </a:p>
          <a:p>
            <a:pPr algn="just"/>
            <a:endParaRPr lang="ru-RU" sz="2000" i="1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000" dirty="0"/>
              <a:t>Отсутствие информации о каналах, по которым можно в течение 5-10 минут «достучаться» до вашего НКО - ссылки на группы в </a:t>
            </a:r>
            <a:r>
              <a:rPr lang="ru-RU" sz="2000" dirty="0" err="1"/>
              <a:t>соцсетях</a:t>
            </a:r>
            <a:r>
              <a:rPr lang="ru-RU" sz="2000" dirty="0"/>
              <a:t>, телефон, адрес, куда можно прийти, электронная почта. 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000" dirty="0"/>
              <a:t>Нет реакции на запрос по указанной </a:t>
            </a:r>
            <a:r>
              <a:rPr lang="ru-RU" sz="2000" dirty="0" err="1"/>
              <a:t>эл.почте</a:t>
            </a:r>
            <a:r>
              <a:rPr lang="ru-RU" sz="2000" dirty="0"/>
              <a:t> в течение суток.</a:t>
            </a:r>
          </a:p>
          <a:p>
            <a:pPr algn="just"/>
            <a:endParaRPr lang="ru-RU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/>
              <a:t>Невозможно получить четкие ответы на вопросы: </a:t>
            </a:r>
          </a:p>
          <a:p>
            <a:r>
              <a:rPr lang="ru-RU" dirty="0"/>
              <a:t>- </a:t>
            </a:r>
            <a:r>
              <a:rPr lang="ru-RU" i="1" dirty="0"/>
              <a:t>Чем вы занимаетесь, какая ваша главная миссия, за что вы выступаете?</a:t>
            </a:r>
          </a:p>
          <a:p>
            <a:r>
              <a:rPr lang="ru-RU" i="1" dirty="0"/>
              <a:t>- Кого объединяет ваша организация? Объединяете ли вы представителей только одного народа или вам не важно какой национальности члены вашей организации?</a:t>
            </a:r>
          </a:p>
          <a:p>
            <a:r>
              <a:rPr lang="ru-RU" i="1" dirty="0"/>
              <a:t>- Есть ли у вас молодежные и детские подразделения? </a:t>
            </a:r>
          </a:p>
          <a:p>
            <a:r>
              <a:rPr lang="ru-RU" i="1" dirty="0"/>
              <a:t>- Есть ли у вас ансамбли или народные коллективы? </a:t>
            </a:r>
          </a:p>
          <a:p>
            <a:r>
              <a:rPr lang="ru-RU" i="1" dirty="0"/>
              <a:t>- Кто ваши друзья? Какие у вас есть организации-партнеры, с кем вы успешно сотрудничали, и по каким конкретно проектам? </a:t>
            </a:r>
            <a:endParaRPr lang="ru-KZ" i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Helvetica" pitchFamily="2" charset="0"/>
                <a:ea typeface="Times New Roman" panose="02020603050405020304" pitchFamily="18" charset="0"/>
              </a:rPr>
              <a:t>ОШИБКИ САЙТА НКО </a:t>
            </a:r>
            <a:endParaRPr lang="ru-KZ" b="1" dirty="0">
              <a:solidFill>
                <a:srgbClr val="FF0000"/>
              </a:solidFill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04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2723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</a:t>
            </a:r>
            <a:r>
              <a:rPr lang="ru-RU" sz="1000" b="1" dirty="0" err="1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массовои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6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Пресс-лист НКО - редакторы, продюсеры телерадиопрограмм, </a:t>
            </a:r>
            <a:r>
              <a:rPr lang="ru-RU" sz="1600" dirty="0" err="1">
                <a:latin typeface="Helvetica" pitchFamily="2" charset="0"/>
                <a:ea typeface="Times New Roman" panose="02020603050405020304" pitchFamily="18" charset="0"/>
              </a:rPr>
              <a:t>блогеры</a:t>
            </a: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, которые занимаются вашей темой или какой-то смежной темой, но которым могут быть интересны ваши проекты. 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Кто в СМИ принимает решение, какие события будут освещаться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Есть ли в интересующем вас СМИ человек, специализирующийся на этнокультурной теме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 Кто работает в отделе новостей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Зачем вам спортивный обозреватель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План «Б», когда журналист не приехал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16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dirty="0">
                <a:latin typeface="Helvetica" pitchFamily="2" charset="0"/>
                <a:ea typeface="Times New Roman" panose="02020603050405020304" pitchFamily="18" charset="0"/>
              </a:rPr>
              <a:t>Быть на связи даже по негативным поводам</a:t>
            </a:r>
            <a:endParaRPr lang="ru-RU" sz="1600" b="1" dirty="0"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Helvetica" pitchFamily="2" charset="0"/>
                <a:ea typeface="Times New Roman" panose="02020603050405020304" pitchFamily="18" charset="0"/>
              </a:rPr>
              <a:t>ВЫСТРАИВАТЬ ОТНОШЕНИЯ – ЗНАТЬ «КУХНЮ» </a:t>
            </a:r>
            <a:endParaRPr lang="ru-KZ" b="1" dirty="0">
              <a:solidFill>
                <a:srgbClr val="FF0000"/>
              </a:solidFill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280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82ACD1-4B78-4141-873B-2B2E35792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7"/>
          <a:stretch/>
        </p:blipFill>
        <p:spPr>
          <a:xfrm>
            <a:off x="6903076" y="0"/>
            <a:ext cx="5288924" cy="1643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7B0467-481D-B344-8433-738BE19A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9" y="394308"/>
            <a:ext cx="1319405" cy="4686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B0FD04-56D3-844E-B735-AAA54C4B4249}"/>
              </a:ext>
            </a:extLst>
          </p:cNvPr>
          <p:cNvSpPr txBox="1"/>
          <p:nvPr/>
        </p:nvSpPr>
        <p:spPr>
          <a:xfrm>
            <a:off x="2256817" y="474761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ФОРМИРОВАНИЕ ОБЩЕСТВЕННОГО МНЕНИЯ </a:t>
            </a:r>
          </a:p>
          <a:p>
            <a:pPr lvl="0"/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СРЕДСТВАМИ МАССОВОЙ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7763E-4097-6247-B70B-8A21092E7E41}"/>
              </a:ext>
            </a:extLst>
          </p:cNvPr>
          <p:cNvSpPr txBox="1"/>
          <p:nvPr/>
        </p:nvSpPr>
        <p:spPr>
          <a:xfrm>
            <a:off x="5802405" y="474761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000" b="1" dirty="0">
                <a:solidFill>
                  <a:srgbClr val="FF0000"/>
                </a:solidFill>
                <a:latin typeface="Helvetica" pitchFamily="2" charset="0"/>
              </a:rPr>
              <a:t>ВЗАИМООТНОШЕНИЯ СМИ И НКО</a:t>
            </a:r>
            <a:endParaRPr lang="ru-RU" sz="14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90A11-3C9D-DC4D-9037-DCBAAAB84158}"/>
              </a:ext>
            </a:extLst>
          </p:cNvPr>
          <p:cNvCxnSpPr>
            <a:cxnSpLocks/>
          </p:cNvCxnSpPr>
          <p:nvPr/>
        </p:nvCxnSpPr>
        <p:spPr>
          <a:xfrm>
            <a:off x="5706168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1CCC30-EE57-AB43-909F-81E544691C85}"/>
              </a:ext>
            </a:extLst>
          </p:cNvPr>
          <p:cNvSpPr txBox="1"/>
          <p:nvPr/>
        </p:nvSpPr>
        <p:spPr>
          <a:xfrm>
            <a:off x="11597946" y="4747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AF5DD0DB-4785-B740-A2C3-AD6B35D1739C}" type="slidenum">
              <a:rPr lang="ru-RU" sz="1400" smtClean="0">
                <a:solidFill>
                  <a:schemeClr val="bg1"/>
                </a:solidFill>
                <a:latin typeface="Helvetica" pitchFamily="2" charset="0"/>
              </a:rPr>
              <a:pPr algn="r"/>
              <a:t>7</a:t>
            </a:fld>
            <a:endParaRPr lang="ru-RU" sz="140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DEE192-EA03-0147-BCDC-E66258B23DA1}"/>
              </a:ext>
            </a:extLst>
          </p:cNvPr>
          <p:cNvCxnSpPr>
            <a:cxnSpLocks/>
          </p:cNvCxnSpPr>
          <p:nvPr/>
        </p:nvCxnSpPr>
        <p:spPr>
          <a:xfrm>
            <a:off x="2132357" y="0"/>
            <a:ext cx="0" cy="86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266388-7C15-E043-8BBC-B20DE49FFC84}"/>
              </a:ext>
            </a:extLst>
          </p:cNvPr>
          <p:cNvSpPr/>
          <p:nvPr/>
        </p:nvSpPr>
        <p:spPr>
          <a:xfrm>
            <a:off x="437609" y="2118735"/>
            <a:ext cx="1134357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endParaRPr lang="ru-RU" sz="1400" dirty="0">
              <a:latin typeface="Helvetica" pitchFamily="2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sz="1400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CD5DF50-7739-904A-901F-139EF72FFC1D}"/>
              </a:ext>
            </a:extLst>
          </p:cNvPr>
          <p:cNvSpPr/>
          <p:nvPr/>
        </p:nvSpPr>
        <p:spPr>
          <a:xfrm>
            <a:off x="437609" y="1410470"/>
            <a:ext cx="11343573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atin typeface="Helvetica" pitchFamily="2" charset="0"/>
                <a:ea typeface="Times New Roman" panose="02020603050405020304" pitchFamily="18" charset="0"/>
              </a:rPr>
              <a:t>ВЗАИМООТНОШЕНИЕ СМИ И НКО – УЛИЦА С ДВУСТОРОННИМ ДВИЖЕНИЕМ.</a:t>
            </a:r>
          </a:p>
          <a:p>
            <a:pPr algn="just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Helvetica" pitchFamily="2" charset="0"/>
                <a:ea typeface="Times New Roman" panose="02020603050405020304" pitchFamily="18" charset="0"/>
              </a:rPr>
              <a:t>ЖЕЛАЮ УДАЧИ В ПУТИ!  </a:t>
            </a:r>
          </a:p>
          <a:p>
            <a:pPr algn="r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endParaRPr lang="ru-RU" b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r>
              <a:rPr lang="ru-RU" i="1" dirty="0">
                <a:latin typeface="Helvetica" pitchFamily="2" charset="0"/>
                <a:ea typeface="Times New Roman" panose="02020603050405020304" pitchFamily="18" charset="0"/>
              </a:rPr>
              <a:t>Маргарита ЛЯНГЕ</a:t>
            </a:r>
          </a:p>
          <a:p>
            <a:pPr algn="r"/>
            <a:endParaRPr lang="ru-RU" i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endParaRPr lang="en-US" i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endParaRPr lang="ru-RU" i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r>
              <a:rPr lang="ru-RU" i="1" dirty="0">
                <a:latin typeface="Helvetica" pitchFamily="2" charset="0"/>
                <a:ea typeface="Times New Roman" panose="02020603050405020304" pitchFamily="18" charset="0"/>
              </a:rPr>
              <a:t>Гильдия межэтнической журналистики</a:t>
            </a:r>
          </a:p>
          <a:p>
            <a:pPr algn="r"/>
            <a:r>
              <a:rPr lang="ru-RU" i="1" dirty="0">
                <a:latin typeface="Helvetica" pitchFamily="2" charset="0"/>
                <a:ea typeface="Times New Roman" panose="02020603050405020304" pitchFamily="18" charset="0"/>
              </a:rPr>
              <a:t>портал «Национальный Акцент» – </a:t>
            </a:r>
            <a:r>
              <a:rPr lang="en-US" i="1" dirty="0">
                <a:latin typeface="Helvetica" pitchFamily="2" charset="0"/>
                <a:ea typeface="Times New Roman" panose="02020603050405020304" pitchFamily="18" charset="0"/>
              </a:rPr>
              <a:t>NAZACCENT.RU</a:t>
            </a:r>
            <a:r>
              <a:rPr lang="ru-RU" i="1" dirty="0">
                <a:latin typeface="Helvetica" pitchFamily="2" charset="0"/>
                <a:ea typeface="Times New Roman" panose="02020603050405020304" pitchFamily="18" charset="0"/>
              </a:rPr>
              <a:t> </a:t>
            </a:r>
          </a:p>
          <a:p>
            <a:pPr algn="r"/>
            <a:r>
              <a:rPr lang="en" i="1" dirty="0">
                <a:latin typeface="Helvetica" pitchFamily="2" charset="0"/>
                <a:ea typeface="Times New Roman" panose="02020603050405020304" pitchFamily="18" charset="0"/>
              </a:rPr>
              <a:t>E-mail: </a:t>
            </a:r>
            <a:r>
              <a:rPr lang="en" i="1" dirty="0" err="1">
                <a:latin typeface="Helvetica" pitchFamily="2" charset="0"/>
                <a:ea typeface="Times New Roman" panose="02020603050405020304" pitchFamily="18" charset="0"/>
              </a:rPr>
              <a:t>lange@nazaccent.ru</a:t>
            </a:r>
            <a:endParaRPr lang="en" i="1" dirty="0">
              <a:latin typeface="Helvetica" pitchFamily="2" charset="0"/>
              <a:ea typeface="Times New Roman" panose="02020603050405020304" pitchFamily="18" charset="0"/>
            </a:endParaRPr>
          </a:p>
          <a:p>
            <a:pPr algn="r"/>
            <a:r>
              <a:rPr lang="ru-RU" i="1" dirty="0">
                <a:latin typeface="Helvetica" pitchFamily="2" charset="0"/>
                <a:ea typeface="Times New Roman" panose="02020603050405020304" pitchFamily="18" charset="0"/>
              </a:rPr>
              <a:t>Тел. (495) 978 02 89 </a:t>
            </a:r>
            <a:endParaRPr lang="ru-KZ" i="1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109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535</Words>
  <Application>Microsoft Macintosh PowerPoint</Application>
  <PresentationFormat>Широкоэкранный</PresentationFormat>
  <Paragraphs>115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Margarita L</cp:lastModifiedBy>
  <cp:revision>41</cp:revision>
  <dcterms:created xsi:type="dcterms:W3CDTF">2020-10-11T20:35:20Z</dcterms:created>
  <dcterms:modified xsi:type="dcterms:W3CDTF">2020-11-06T07:28:48Z</dcterms:modified>
</cp:coreProperties>
</file>