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4" r:id="rId7"/>
    <p:sldId id="263" r:id="rId8"/>
    <p:sldId id="262" r:id="rId9"/>
    <p:sldId id="267" r:id="rId10"/>
    <p:sldId id="268" r:id="rId11"/>
    <p:sldId id="266" r:id="rId12"/>
    <p:sldId id="260" r:id="rId13"/>
    <p:sldId id="269" r:id="rId14"/>
    <p:sldId id="270" r:id="rId15"/>
    <p:sldId id="272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D4294"/>
    <a:srgbClr val="F4564E"/>
    <a:srgbClr val="4559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56"/>
  </p:normalViewPr>
  <p:slideViewPr>
    <p:cSldViewPr snapToGrid="0" snapToObjects="1">
      <p:cViewPr varScale="1">
        <p:scale>
          <a:sx n="72" d="100"/>
          <a:sy n="72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D17F7-62E5-7A42-B12C-16D32713F1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7796BF-3F4B-8A46-8E56-6CA1283193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5A61C1-CA1A-D24C-B237-C0C7CD7A1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5E812-4060-624E-8176-D1A535224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E9095C-0D28-724B-A15C-C0B01A1C4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017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92A88-206A-DD49-AB1F-87AC7667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F651AF-56CC-C148-ABFC-63F7AE6EAA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31B2BB-B725-F847-9E6A-FF8AAB5E8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88CD27-4E24-D14F-8E4E-6C41043EB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0068C-FE06-8340-88B5-00491970E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063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C5788B-0517-6C4F-B74E-D9FDBEEE54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BDC018-1C98-D547-97AA-3809DDB2C3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37F31-5293-EA4C-B0D3-484896591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F722E9-8FAD-0245-A34D-AD7BF0323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32FD9-4A16-8044-87EF-3EF063262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812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51D1C-683D-7E48-8F08-45E269308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DC3C8-781B-3444-8F88-BE0EDF7CF2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8B1FF2-BFF1-D24D-8B0F-B52A7409E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6993D4-2A42-864F-954D-7E19A35E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D5003F-EC24-E648-A947-F1F70B174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612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A84A8-0A83-4A4D-8D43-C05E83886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C41E6A-0BCF-C142-8B0F-103516BA5D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7413C1-C0C6-4347-86E1-B4B99D255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91774-C91D-7C47-A02C-777B7B7EF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6BF76-7C05-D842-83C1-2400991DA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649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EA656-B1DA-A94B-84DB-998AA3509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2160B-B9C0-8146-92F1-B5DEDCBB20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0280C6-7732-5246-B2CF-70890A9EA4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6E1083-336D-5C42-8734-3748228B7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30785E-F964-0745-96A7-1ACE1D1FC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D4125B-2FB1-FF49-966B-F72FEE8D3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485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15935-E3C0-D342-B204-76DC325A1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9280A3-5D16-9947-8EB5-A542693303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2CCCB1-8B96-AA45-88A9-D8CC5878E0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A47E56-1B28-1C4F-91AA-D9B00F9F09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97F989-7CA5-8C4B-BEE8-0D730845D8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B2CD80-0793-A94E-AB84-EA7A86741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D2166D-A868-1149-A669-11A9ACD33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D31312-78BF-6F41-9513-420628558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249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765C0-1D55-1C43-8592-5FF5DF0CD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51C49C-8D6D-5F4D-8707-84A486A04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89DC1C-CA1C-974E-904C-5BCE93A3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DB634A-D850-E34E-B34B-0848C82E7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568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E19416-6DCD-4746-82BF-9C0698F32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624C39-7529-7F4D-915E-3495B1837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BEADF3-145B-9444-8A02-FC1F8B615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809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FB193-9843-1144-BD31-7039F3244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FE6779-4A1D-B140-B56F-9DD4021080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FC60FA-319A-D447-996D-F6B4B313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9D308A-E5C3-C34D-A883-0EEC372AE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58D019-3E82-A342-9123-D1D62E59D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7F845A-EE00-8F45-8654-677265468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138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E9440-156E-0341-8EA8-67BCFF7B9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F64ED1-2B8F-BA43-95D2-C2BCA49BA9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215A95-042A-BC4D-BC26-1F5B9AFB37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15A7EA-AA5C-D342-9BCA-72FE53AAD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76B8D-6989-B740-92A1-09B12D5B7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4F3452-3B11-A84A-9DE5-A85657A2D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182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728D4B-B843-8243-9154-EC152749F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33DDE6-AEC8-C049-BEDF-63722B47B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B9BDA6-22FD-CD4E-B874-776900869E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A1D06-4A02-4B4C-A79A-DA1ED46CA9E7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0E4D11-9F4C-FB47-92E4-7EC67313DA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5FE85-645D-D04E-8672-E8DF4FA7C2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176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4F8E654F-9B2E-6145-86A1-53E95C2A5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718428"/>
            <a:ext cx="12301681" cy="518484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CF2CE93-AFF8-7849-B49E-76953C1CB7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6912" y="790320"/>
            <a:ext cx="3570187" cy="12682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66A5F9E-1D33-9D4B-A589-72131716F301}"/>
              </a:ext>
            </a:extLst>
          </p:cNvPr>
          <p:cNvSpPr txBox="1"/>
          <p:nvPr/>
        </p:nvSpPr>
        <p:spPr>
          <a:xfrm>
            <a:off x="5733158" y="2247469"/>
            <a:ext cx="633957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1D4294"/>
                </a:solidFill>
                <a:latin typeface="Helvetica" pitchFamily="2" charset="0"/>
              </a:rPr>
              <a:t>Подготовка заявок для участия в грантовых и иных конкурсах для Федеральных национально-культурных автономий и других общественных организаций, работающих в области государственной национальной политики</a:t>
            </a:r>
          </a:p>
          <a:p>
            <a:pPr algn="ctr"/>
            <a:endParaRPr lang="ru-RU" sz="2000" b="1" dirty="0">
              <a:solidFill>
                <a:srgbClr val="1D4294"/>
              </a:solidFill>
              <a:latin typeface="Helvetica" pitchFamily="2" charset="0"/>
            </a:endParaRPr>
          </a:p>
          <a:p>
            <a:pPr algn="r"/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Михалева Евгения Абрамовна,</a:t>
            </a:r>
          </a:p>
          <a:p>
            <a:pPr algn="r"/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 Директор Ресурсного центра </a:t>
            </a:r>
          </a:p>
          <a:p>
            <a:pPr algn="r"/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в сфере национальных отношений, </a:t>
            </a:r>
          </a:p>
          <a:p>
            <a:pPr algn="r"/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Первый заместитель Председателя Совета </a:t>
            </a:r>
          </a:p>
          <a:p>
            <a:pPr algn="r"/>
            <a:r>
              <a:rPr lang="ru-RU" sz="1400" b="1" dirty="0">
                <a:solidFill>
                  <a:srgbClr val="1D4294"/>
                </a:solidFill>
                <a:latin typeface="Helvetica" pitchFamily="2" charset="0"/>
              </a:rPr>
              <a:t>Ассамблеи народов России</a:t>
            </a:r>
          </a:p>
        </p:txBody>
      </p:sp>
    </p:spTree>
    <p:extLst>
      <p:ext uri="{BB962C8B-B14F-4D97-AF65-F5344CB8AC3E}">
        <p14:creationId xmlns:p14="http://schemas.microsoft.com/office/powerpoint/2010/main" val="1602769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10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266388-7C15-E043-8BBC-B20DE49FFC84}"/>
              </a:ext>
            </a:extLst>
          </p:cNvPr>
          <p:cNvSpPr/>
          <p:nvPr/>
        </p:nvSpPr>
        <p:spPr>
          <a:xfrm>
            <a:off x="649357" y="2968487"/>
            <a:ext cx="3180521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Helvetica" pitchFamily="2" charset="0"/>
                <a:ea typeface="Times New Roman" panose="02020603050405020304" pitchFamily="18" charset="0"/>
              </a:rPr>
              <a:t>Измеримы</a:t>
            </a:r>
            <a:r>
              <a:rPr lang="ru-RU" sz="2000" dirty="0">
                <a:latin typeface="Helvetica" pitchFamily="2" charset="0"/>
                <a:ea typeface="Times New Roman" panose="02020603050405020304" pitchFamily="18" charset="0"/>
              </a:rPr>
              <a:t> =1,2,3...</a:t>
            </a:r>
            <a:br>
              <a:rPr lang="ru-RU" sz="2000" dirty="0">
                <a:latin typeface="Helvetica" pitchFamily="2" charset="0"/>
                <a:ea typeface="Times New Roman" panose="02020603050405020304" pitchFamily="18" charset="0"/>
              </a:rPr>
            </a:br>
            <a:endParaRPr lang="ru-RU" sz="2000" dirty="0">
              <a:latin typeface="Helvetica" pitchFamily="2" charset="0"/>
              <a:ea typeface="Times New Roman" panose="02020603050405020304" pitchFamily="18" charset="0"/>
            </a:endParaRPr>
          </a:p>
          <a:p>
            <a:r>
              <a:rPr lang="ru-RU" sz="2000" b="1" dirty="0">
                <a:latin typeface="Helvetica" pitchFamily="2" charset="0"/>
                <a:ea typeface="Times New Roman" panose="02020603050405020304" pitchFamily="18" charset="0"/>
              </a:rPr>
              <a:t>Адекватны</a:t>
            </a:r>
            <a:r>
              <a:rPr lang="ru-RU" sz="2000" dirty="0">
                <a:latin typeface="Helvetica" pitchFamily="2" charset="0"/>
                <a:ea typeface="Times New Roman" panose="02020603050405020304" pitchFamily="18" charset="0"/>
              </a:rPr>
              <a:t> = масштаб проблемы.</a:t>
            </a:r>
            <a:br>
              <a:rPr lang="ru-RU" sz="2000" dirty="0">
                <a:latin typeface="Helvetica" pitchFamily="2" charset="0"/>
                <a:ea typeface="Times New Roman" panose="02020603050405020304" pitchFamily="18" charset="0"/>
              </a:rPr>
            </a:br>
            <a:endParaRPr lang="ru-RU" sz="2000" dirty="0">
              <a:latin typeface="Helvetica" pitchFamily="2" charset="0"/>
              <a:ea typeface="Times New Roman" panose="02020603050405020304" pitchFamily="18" charset="0"/>
            </a:endParaRPr>
          </a:p>
          <a:p>
            <a:r>
              <a:rPr lang="ru-RU" sz="2000" b="1" dirty="0">
                <a:latin typeface="Helvetica" pitchFamily="2" charset="0"/>
                <a:ea typeface="Times New Roman" panose="02020603050405020304" pitchFamily="18" charset="0"/>
              </a:rPr>
              <a:t>Конкретны</a:t>
            </a:r>
            <a:r>
              <a:rPr lang="ru-RU" sz="2000" dirty="0">
                <a:latin typeface="Helvetica" pitchFamily="2" charset="0"/>
                <a:ea typeface="Times New Roman" panose="02020603050405020304" pitchFamily="18" charset="0"/>
              </a:rPr>
              <a:t> =</a:t>
            </a:r>
            <a:br>
              <a:rPr lang="ru-RU" sz="2000" dirty="0">
                <a:latin typeface="Helvetica" pitchFamily="2" charset="0"/>
                <a:ea typeface="Times New Roman" panose="02020603050405020304" pitchFamily="18" charset="0"/>
              </a:rPr>
            </a:br>
            <a:r>
              <a:rPr lang="ru-RU" sz="2000" dirty="0">
                <a:latin typeface="Helvetica" pitchFamily="2" charset="0"/>
                <a:ea typeface="Times New Roman" panose="02020603050405020304" pitchFamily="18" charset="0"/>
              </a:rPr>
              <a:t>целевая аудитория,</a:t>
            </a:r>
            <a:br>
              <a:rPr lang="ru-RU" sz="2000" dirty="0">
                <a:latin typeface="Helvetica" pitchFamily="2" charset="0"/>
                <a:ea typeface="Times New Roman" panose="02020603050405020304" pitchFamily="18" charset="0"/>
              </a:rPr>
            </a:br>
            <a:r>
              <a:rPr lang="ru-RU" sz="2000" dirty="0">
                <a:latin typeface="Helvetica" pitchFamily="2" charset="0"/>
                <a:ea typeface="Times New Roman" panose="02020603050405020304" pitchFamily="18" charset="0"/>
              </a:rPr>
              <a:t>срок и результат. </a:t>
            </a:r>
            <a:br>
              <a:rPr lang="ru-RU" sz="2000" dirty="0">
                <a:latin typeface="Helvetica" pitchFamily="2" charset="0"/>
                <a:ea typeface="Times New Roman" panose="02020603050405020304" pitchFamily="18" charset="0"/>
              </a:rPr>
            </a:br>
            <a:endParaRPr lang="ru-RU" sz="2000" dirty="0">
              <a:latin typeface="Helvetica" pitchFamily="2" charset="0"/>
              <a:ea typeface="Times New Roman" panose="02020603050405020304" pitchFamily="18" charset="0"/>
            </a:endParaRPr>
          </a:p>
          <a:p>
            <a:pPr algn="just"/>
            <a:endParaRPr lang="ru-KZ" sz="14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CD5DF50-7739-904A-901F-139EF72FFC1D}"/>
              </a:ext>
            </a:extLst>
          </p:cNvPr>
          <p:cNvSpPr/>
          <p:nvPr/>
        </p:nvSpPr>
        <p:spPr>
          <a:xfrm>
            <a:off x="437609" y="1410470"/>
            <a:ext cx="11343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latin typeface="Helvetica" pitchFamily="2" charset="0"/>
                <a:ea typeface="Times New Roman" panose="02020603050405020304" pitchFamily="18" charset="0"/>
              </a:rPr>
              <a:t>Какими должны быть результаты проекта?</a:t>
            </a:r>
            <a:endParaRPr lang="ru-KZ" sz="3600" b="1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3" name="Блок-схема: процесс 2">
            <a:extLst>
              <a:ext uri="{FF2B5EF4-FFF2-40B4-BE49-F238E27FC236}">
                <a16:creationId xmlns:a16="http://schemas.microsoft.com/office/drawing/2014/main" id="{0C508F3F-6ECA-4AA8-9CF3-43DDD712CDD9}"/>
              </a:ext>
            </a:extLst>
          </p:cNvPr>
          <p:cNvSpPr/>
          <p:nvPr/>
        </p:nvSpPr>
        <p:spPr>
          <a:xfrm>
            <a:off x="649357" y="2604279"/>
            <a:ext cx="3180521" cy="377896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процесс 3">
            <a:extLst>
              <a:ext uri="{FF2B5EF4-FFF2-40B4-BE49-F238E27FC236}">
                <a16:creationId xmlns:a16="http://schemas.microsoft.com/office/drawing/2014/main" id="{05092FD4-B5E8-48BF-ACD2-0C014B87E73B}"/>
              </a:ext>
            </a:extLst>
          </p:cNvPr>
          <p:cNvSpPr/>
          <p:nvPr/>
        </p:nvSpPr>
        <p:spPr>
          <a:xfrm>
            <a:off x="4212144" y="2604279"/>
            <a:ext cx="3180521" cy="377896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>
            <a:extLst>
              <a:ext uri="{FF2B5EF4-FFF2-40B4-BE49-F238E27FC236}">
                <a16:creationId xmlns:a16="http://schemas.microsoft.com/office/drawing/2014/main" id="{73B84457-96D4-4F22-8D40-0042E18BDD46}"/>
              </a:ext>
            </a:extLst>
          </p:cNvPr>
          <p:cNvSpPr/>
          <p:nvPr/>
        </p:nvSpPr>
        <p:spPr>
          <a:xfrm>
            <a:off x="7957277" y="2604279"/>
            <a:ext cx="3180521" cy="377896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A06013E6-303E-4D5D-847E-231F106CBE4C}"/>
              </a:ext>
            </a:extLst>
          </p:cNvPr>
          <p:cNvSpPr/>
          <p:nvPr/>
        </p:nvSpPr>
        <p:spPr>
          <a:xfrm>
            <a:off x="4234724" y="2968487"/>
            <a:ext cx="318052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/>
                <a:latin typeface="Helvetica" pitchFamily="2" charset="0"/>
                <a:ea typeface="Times New Roman" panose="02020603050405020304" pitchFamily="18" charset="0"/>
              </a:rPr>
              <a:t>Количественный</a:t>
            </a:r>
            <a:br>
              <a:rPr lang="ru-RU" sz="2000" b="1" dirty="0">
                <a:effectLst/>
                <a:latin typeface="Helvetica" pitchFamily="2" charset="0"/>
                <a:ea typeface="Times New Roman" panose="02020603050405020304" pitchFamily="18" charset="0"/>
              </a:rPr>
            </a:br>
            <a:r>
              <a:rPr lang="ru-RU" sz="2000" b="1" dirty="0">
                <a:effectLst/>
                <a:latin typeface="Helvetica" pitchFamily="2" charset="0"/>
                <a:ea typeface="Times New Roman" panose="02020603050405020304" pitchFamily="18" charset="0"/>
              </a:rPr>
              <a:t>результат </a:t>
            </a:r>
            <a:r>
              <a:rPr lang="ru-RU" sz="2000" dirty="0">
                <a:effectLst/>
                <a:latin typeface="Helvetica" pitchFamily="2" charset="0"/>
                <a:ea typeface="Times New Roman" panose="02020603050405020304" pitchFamily="18" charset="0"/>
              </a:rPr>
              <a:t>–</a:t>
            </a:r>
            <a:br>
              <a:rPr lang="ru-RU" sz="2000" dirty="0">
                <a:effectLst/>
                <a:latin typeface="Helvetica" pitchFamily="2" charset="0"/>
                <a:ea typeface="Times New Roman" panose="02020603050405020304" pitchFamily="18" charset="0"/>
              </a:rPr>
            </a:br>
            <a:r>
              <a:rPr lang="ru-RU" sz="2000" dirty="0">
                <a:effectLst/>
                <a:latin typeface="Helvetica" pitchFamily="2" charset="0"/>
                <a:ea typeface="Times New Roman" panose="02020603050405020304" pitchFamily="18" charset="0"/>
              </a:rPr>
              <a:t>это количество людей,</a:t>
            </a:r>
            <a:br>
              <a:rPr lang="ru-RU" sz="2000" dirty="0">
                <a:effectLst/>
                <a:latin typeface="Helvetica" pitchFamily="2" charset="0"/>
                <a:ea typeface="Times New Roman" panose="02020603050405020304" pitchFamily="18" charset="0"/>
              </a:rPr>
            </a:br>
            <a:r>
              <a:rPr lang="ru-RU" sz="2000" dirty="0">
                <a:effectLst/>
                <a:latin typeface="Helvetica" pitchFamily="2" charset="0"/>
                <a:ea typeface="Times New Roman" panose="02020603050405020304" pitchFamily="18" charset="0"/>
              </a:rPr>
              <a:t>которые ощутят</a:t>
            </a:r>
            <a:br>
              <a:rPr lang="ru-RU" sz="2000" dirty="0">
                <a:effectLst/>
                <a:latin typeface="Helvetica" pitchFamily="2" charset="0"/>
                <a:ea typeface="Times New Roman" panose="02020603050405020304" pitchFamily="18" charset="0"/>
              </a:rPr>
            </a:br>
            <a:r>
              <a:rPr lang="ru-RU" sz="2000" dirty="0">
                <a:effectLst/>
                <a:latin typeface="Helvetica" pitchFamily="2" charset="0"/>
                <a:ea typeface="Times New Roman" panose="02020603050405020304" pitchFamily="18" charset="0"/>
              </a:rPr>
              <a:t>позитивные изменения</a:t>
            </a:r>
            <a:br>
              <a:rPr lang="ru-RU" sz="2000" dirty="0">
                <a:effectLst/>
                <a:latin typeface="Helvetica" pitchFamily="2" charset="0"/>
                <a:ea typeface="Times New Roman" panose="02020603050405020304" pitchFamily="18" charset="0"/>
              </a:rPr>
            </a:br>
            <a:r>
              <a:rPr lang="ru-RU" sz="2000" dirty="0">
                <a:effectLst/>
                <a:latin typeface="Helvetica" pitchFamily="2" charset="0"/>
                <a:ea typeface="Times New Roman" panose="02020603050405020304" pitchFamily="18" charset="0"/>
              </a:rPr>
              <a:t>после осуществления</a:t>
            </a:r>
            <a:br>
              <a:rPr lang="ru-RU" sz="2000" dirty="0">
                <a:effectLst/>
                <a:latin typeface="Helvetica" pitchFamily="2" charset="0"/>
                <a:ea typeface="Times New Roman" panose="02020603050405020304" pitchFamily="18" charset="0"/>
              </a:rPr>
            </a:br>
            <a:r>
              <a:rPr lang="ru-RU" sz="2000" dirty="0">
                <a:effectLst/>
                <a:latin typeface="Helvetica" pitchFamily="2" charset="0"/>
                <a:ea typeface="Times New Roman" panose="02020603050405020304" pitchFamily="18" charset="0"/>
              </a:rPr>
              <a:t>вашего проекта. </a:t>
            </a:r>
            <a:endParaRPr lang="ru-KZ" sz="20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80BAA5A7-B0B8-4786-A8A2-923052C642B4}"/>
              </a:ext>
            </a:extLst>
          </p:cNvPr>
          <p:cNvSpPr/>
          <p:nvPr/>
        </p:nvSpPr>
        <p:spPr>
          <a:xfrm>
            <a:off x="7957276" y="2954876"/>
            <a:ext cx="31805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sz="2000" dirty="0">
                <a:latin typeface="Helvetica" pitchFamily="2" charset="0"/>
                <a:ea typeface="Times New Roman" panose="02020603050405020304" pitchFamily="18" charset="0"/>
              </a:rPr>
            </a:br>
            <a:endParaRPr lang="ru-RU" sz="2000" dirty="0">
              <a:latin typeface="Helvetica" pitchFamily="2" charset="0"/>
              <a:ea typeface="Times New Roman" panose="02020603050405020304" pitchFamily="18" charset="0"/>
            </a:endParaRPr>
          </a:p>
          <a:p>
            <a:pPr algn="just"/>
            <a:endParaRPr lang="ru-KZ" sz="14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A6B68DE-BB26-4002-BA28-D754DA1B2D2C}"/>
              </a:ext>
            </a:extLst>
          </p:cNvPr>
          <p:cNvSpPr txBox="1"/>
          <p:nvPr/>
        </p:nvSpPr>
        <p:spPr>
          <a:xfrm>
            <a:off x="2256818" y="474761"/>
            <a:ext cx="34493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455988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Подготовка заявок для участия в грантовых и иных конкурсах для Федеральных национально-культурных автономий и других общественных организаций, работающих в области государственной национальной политики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A5BDD7F-89FD-4B49-9F0F-B559B371A392}"/>
              </a:ext>
            </a:extLst>
          </p:cNvPr>
          <p:cNvSpPr/>
          <p:nvPr/>
        </p:nvSpPr>
        <p:spPr>
          <a:xfrm>
            <a:off x="7957277" y="2954876"/>
            <a:ext cx="318052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/>
                <a:latin typeface="Helvetica" pitchFamily="2" charset="0"/>
                <a:ea typeface="Times New Roman" panose="02020603050405020304" pitchFamily="18" charset="0"/>
              </a:rPr>
              <a:t>Качественный</a:t>
            </a:r>
            <a:br>
              <a:rPr lang="ru-RU" sz="2000" b="1" dirty="0">
                <a:effectLst/>
                <a:latin typeface="Helvetica" pitchFamily="2" charset="0"/>
                <a:ea typeface="Times New Roman" panose="02020603050405020304" pitchFamily="18" charset="0"/>
              </a:rPr>
            </a:br>
            <a:r>
              <a:rPr lang="ru-RU" sz="2000" b="1" dirty="0">
                <a:effectLst/>
                <a:latin typeface="Helvetica" pitchFamily="2" charset="0"/>
                <a:ea typeface="Times New Roman" panose="02020603050405020304" pitchFamily="18" charset="0"/>
              </a:rPr>
              <a:t>результат </a:t>
            </a:r>
            <a:r>
              <a:rPr lang="ru-RU" sz="2000" dirty="0">
                <a:effectLst/>
                <a:latin typeface="Helvetica" pitchFamily="2" charset="0"/>
                <a:ea typeface="Times New Roman" panose="02020603050405020304" pitchFamily="18" charset="0"/>
              </a:rPr>
              <a:t>–</a:t>
            </a:r>
            <a:br>
              <a:rPr lang="ru-RU" sz="2000" dirty="0">
                <a:effectLst/>
                <a:latin typeface="Helvetica" pitchFamily="2" charset="0"/>
                <a:ea typeface="Times New Roman" panose="02020603050405020304" pitchFamily="18" charset="0"/>
              </a:rPr>
            </a:br>
            <a:r>
              <a:rPr lang="ru-RU" sz="2000" dirty="0">
                <a:effectLst/>
                <a:latin typeface="Helvetica" pitchFamily="2" charset="0"/>
                <a:ea typeface="Times New Roman" panose="02020603050405020304" pitchFamily="18" charset="0"/>
              </a:rPr>
              <a:t>это конкретные</a:t>
            </a:r>
            <a:br>
              <a:rPr lang="ru-RU" sz="2000" dirty="0">
                <a:effectLst/>
                <a:latin typeface="Helvetica" pitchFamily="2" charset="0"/>
                <a:ea typeface="Times New Roman" panose="02020603050405020304" pitchFamily="18" charset="0"/>
              </a:rPr>
            </a:br>
            <a:r>
              <a:rPr lang="ru-RU" sz="2000" dirty="0">
                <a:effectLst/>
                <a:latin typeface="Helvetica" pitchFamily="2" charset="0"/>
                <a:ea typeface="Times New Roman" panose="02020603050405020304" pitchFamily="18" charset="0"/>
              </a:rPr>
              <a:t>изменения,</a:t>
            </a:r>
            <a:br>
              <a:rPr lang="ru-RU" sz="2000" dirty="0">
                <a:effectLst/>
                <a:latin typeface="Helvetica" pitchFamily="2" charset="0"/>
                <a:ea typeface="Times New Roman" panose="02020603050405020304" pitchFamily="18" charset="0"/>
              </a:rPr>
            </a:br>
            <a:r>
              <a:rPr lang="ru-RU" sz="2000" dirty="0">
                <a:effectLst/>
                <a:latin typeface="Helvetica" pitchFamily="2" charset="0"/>
                <a:ea typeface="Times New Roman" panose="02020603050405020304" pitchFamily="18" charset="0"/>
              </a:rPr>
              <a:t>которых вы</a:t>
            </a:r>
            <a:br>
              <a:rPr lang="ru-RU" sz="2000" dirty="0">
                <a:effectLst/>
                <a:latin typeface="Helvetica" pitchFamily="2" charset="0"/>
                <a:ea typeface="Times New Roman" panose="02020603050405020304" pitchFamily="18" charset="0"/>
              </a:rPr>
            </a:br>
            <a:r>
              <a:rPr lang="ru-RU" sz="2000" dirty="0">
                <a:effectLst/>
                <a:latin typeface="Helvetica" pitchFamily="2" charset="0"/>
                <a:ea typeface="Times New Roman" panose="02020603050405020304" pitchFamily="18" charset="0"/>
              </a:rPr>
              <a:t>добьетесь.</a:t>
            </a:r>
            <a:endParaRPr lang="ru-KZ" sz="20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3730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11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266388-7C15-E043-8BBC-B20DE49FFC84}"/>
              </a:ext>
            </a:extLst>
          </p:cNvPr>
          <p:cNvSpPr/>
          <p:nvPr/>
        </p:nvSpPr>
        <p:spPr>
          <a:xfrm>
            <a:off x="437609" y="2513164"/>
            <a:ext cx="1134357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Helvetica" pitchFamily="2" charset="0"/>
                <a:ea typeface="Times New Roman" panose="02020603050405020304" pitchFamily="18" charset="0"/>
              </a:rPr>
              <a:t>Задача</a:t>
            </a:r>
            <a:r>
              <a:rPr lang="ru-RU" sz="2800" dirty="0">
                <a:latin typeface="Helvetica" pitchFamily="2" charset="0"/>
                <a:ea typeface="Times New Roman" panose="02020603050405020304" pitchFamily="18" charset="0"/>
              </a:rPr>
              <a:t> – составляющая цели, которая решает конкретную проблему на пути к достижению этой цели.</a:t>
            </a:r>
          </a:p>
          <a:p>
            <a:pPr algn="just"/>
            <a:endParaRPr lang="ru-RU" sz="2800" dirty="0">
              <a:latin typeface="Helvetica" pitchFamily="2" charset="0"/>
              <a:ea typeface="Times New Roman" panose="02020603050405020304" pitchFamily="18" charset="0"/>
            </a:endParaRPr>
          </a:p>
          <a:p>
            <a:pPr algn="just"/>
            <a:endParaRPr lang="ru-RU" sz="2800" dirty="0">
              <a:latin typeface="Helvetica" pitchFamily="2" charset="0"/>
              <a:ea typeface="Times New Roman" panose="02020603050405020304" pitchFamily="18" charset="0"/>
            </a:endParaRPr>
          </a:p>
          <a:p>
            <a:pPr algn="just"/>
            <a:endParaRPr lang="ru-RU" sz="2800" dirty="0">
              <a:latin typeface="Helvetica" pitchFamily="2" charset="0"/>
              <a:ea typeface="Times New Roman" panose="02020603050405020304" pitchFamily="18" charset="0"/>
            </a:endParaRPr>
          </a:p>
          <a:p>
            <a:pPr algn="just"/>
            <a:r>
              <a:rPr lang="ru-RU" sz="2800" dirty="0">
                <a:latin typeface="Helvetica" pitchFamily="2" charset="0"/>
                <a:ea typeface="Times New Roman" panose="02020603050405020304" pitchFamily="18" charset="0"/>
              </a:rPr>
              <a:t> </a:t>
            </a:r>
            <a:endParaRPr lang="ru-KZ" sz="28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CD5DF50-7739-904A-901F-139EF72FFC1D}"/>
              </a:ext>
            </a:extLst>
          </p:cNvPr>
          <p:cNvSpPr/>
          <p:nvPr/>
        </p:nvSpPr>
        <p:spPr>
          <a:xfrm>
            <a:off x="371349" y="1557580"/>
            <a:ext cx="11343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latin typeface="Helvetica" pitchFamily="2" charset="0"/>
                <a:ea typeface="Times New Roman" panose="02020603050405020304" pitchFamily="18" charset="0"/>
              </a:rPr>
              <a:t>Как формулировать задачи?</a:t>
            </a:r>
            <a:endParaRPr lang="ru-KZ" sz="3600" b="1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3" name="Блок-схема: узел 2">
            <a:extLst>
              <a:ext uri="{FF2B5EF4-FFF2-40B4-BE49-F238E27FC236}">
                <a16:creationId xmlns:a16="http://schemas.microsoft.com/office/drawing/2014/main" id="{92FDE012-C9F2-4C64-86DC-EB1F5F9AE7AA}"/>
              </a:ext>
            </a:extLst>
          </p:cNvPr>
          <p:cNvSpPr/>
          <p:nvPr/>
        </p:nvSpPr>
        <p:spPr>
          <a:xfrm>
            <a:off x="914400" y="4280452"/>
            <a:ext cx="2252870" cy="1855305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>
            <a:extLst>
              <a:ext uri="{FF2B5EF4-FFF2-40B4-BE49-F238E27FC236}">
                <a16:creationId xmlns:a16="http://schemas.microsoft.com/office/drawing/2014/main" id="{3E295203-D946-4FDC-AB82-DD951B86F4DD}"/>
              </a:ext>
            </a:extLst>
          </p:cNvPr>
          <p:cNvSpPr/>
          <p:nvPr/>
        </p:nvSpPr>
        <p:spPr>
          <a:xfrm>
            <a:off x="4675970" y="4280452"/>
            <a:ext cx="2252870" cy="1855305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>
            <a:extLst>
              <a:ext uri="{FF2B5EF4-FFF2-40B4-BE49-F238E27FC236}">
                <a16:creationId xmlns:a16="http://schemas.microsoft.com/office/drawing/2014/main" id="{5D7678AA-700B-476E-B1A4-DBC5D9FFC31A}"/>
              </a:ext>
            </a:extLst>
          </p:cNvPr>
          <p:cNvSpPr/>
          <p:nvPr/>
        </p:nvSpPr>
        <p:spPr>
          <a:xfrm>
            <a:off x="8228576" y="4263167"/>
            <a:ext cx="2252870" cy="1855305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40348BA-7E91-4A6E-B310-0F5D3F374DDC}"/>
              </a:ext>
            </a:extLst>
          </p:cNvPr>
          <p:cNvSpPr txBox="1"/>
          <p:nvPr/>
        </p:nvSpPr>
        <p:spPr>
          <a:xfrm>
            <a:off x="1325729" y="4930507"/>
            <a:ext cx="136497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>
                <a:latin typeface="Helvetica" panose="020B0604020202020204" pitchFamily="34" charset="0"/>
                <a:cs typeface="Helvetica" panose="020B0604020202020204" pitchFamily="34" charset="0"/>
              </a:rPr>
              <a:t>Цель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C3BB3D-D4FB-4166-88B1-6D8C577E92FC}"/>
              </a:ext>
            </a:extLst>
          </p:cNvPr>
          <p:cNvSpPr txBox="1"/>
          <p:nvPr/>
        </p:nvSpPr>
        <p:spPr>
          <a:xfrm>
            <a:off x="5119918" y="4928841"/>
            <a:ext cx="136497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>
                <a:latin typeface="Helvetica" panose="020B0604020202020204" pitchFamily="34" charset="0"/>
                <a:cs typeface="Helvetica" panose="020B0604020202020204" pitchFamily="34" charset="0"/>
              </a:rPr>
              <a:t>Задачи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B23F14-4097-4395-A16A-49C0E2792A19}"/>
              </a:ext>
            </a:extLst>
          </p:cNvPr>
          <p:cNvSpPr txBox="1"/>
          <p:nvPr/>
        </p:nvSpPr>
        <p:spPr>
          <a:xfrm>
            <a:off x="8437540" y="4913599"/>
            <a:ext cx="20439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>
                <a:latin typeface="Helvetica" panose="020B0604020202020204" pitchFamily="34" charset="0"/>
                <a:cs typeface="Helvetica" panose="020B0604020202020204" pitchFamily="34" charset="0"/>
              </a:rPr>
              <a:t>Мероприятия</a:t>
            </a:r>
          </a:p>
        </p:txBody>
      </p: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48776FD8-7258-4593-BA6E-0F983464764F}"/>
              </a:ext>
            </a:extLst>
          </p:cNvPr>
          <p:cNvCxnSpPr/>
          <p:nvPr/>
        </p:nvCxnSpPr>
        <p:spPr>
          <a:xfrm>
            <a:off x="3392557" y="5329097"/>
            <a:ext cx="1020417" cy="169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E6B41BC4-836A-4E65-83D8-7847601623A2}"/>
              </a:ext>
            </a:extLst>
          </p:cNvPr>
          <p:cNvCxnSpPr/>
          <p:nvPr/>
        </p:nvCxnSpPr>
        <p:spPr>
          <a:xfrm>
            <a:off x="7068499" y="5346005"/>
            <a:ext cx="1020417" cy="169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8B42777-A219-4738-94D5-C87388A16C11}"/>
              </a:ext>
            </a:extLst>
          </p:cNvPr>
          <p:cNvSpPr txBox="1"/>
          <p:nvPr/>
        </p:nvSpPr>
        <p:spPr>
          <a:xfrm>
            <a:off x="2256818" y="474761"/>
            <a:ext cx="34493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455988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Подготовка заявок для участия в грантовых и иных конкурсах для Федеральных национально-культурных автономий и других общественных организаций, работающих в области государственной национальной политики</a:t>
            </a:r>
          </a:p>
        </p:txBody>
      </p:sp>
    </p:spTree>
    <p:extLst>
      <p:ext uri="{BB962C8B-B14F-4D97-AF65-F5344CB8AC3E}">
        <p14:creationId xmlns:p14="http://schemas.microsoft.com/office/powerpoint/2010/main" val="2769466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12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266388-7C15-E043-8BBC-B20DE49FFC84}"/>
              </a:ext>
            </a:extLst>
          </p:cNvPr>
          <p:cNvSpPr/>
          <p:nvPr/>
        </p:nvSpPr>
        <p:spPr>
          <a:xfrm>
            <a:off x="437609" y="2261368"/>
            <a:ext cx="11343573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Helvetica" pitchFamily="2" charset="0"/>
                <a:ea typeface="Times New Roman" panose="02020603050405020304" pitchFamily="18" charset="0"/>
              </a:rPr>
              <a:t>Мероприятия</a:t>
            </a:r>
            <a:r>
              <a:rPr lang="ru-RU" sz="2400" dirty="0">
                <a:latin typeface="Helvetica" pitchFamily="2" charset="0"/>
                <a:ea typeface="Times New Roman" panose="02020603050405020304" pitchFamily="18" charset="0"/>
              </a:rPr>
              <a:t> – это действия, которые вы предпринимаете для того, чтобы решить задачу. </a:t>
            </a:r>
          </a:p>
          <a:p>
            <a:br>
              <a:rPr lang="ru-RU" sz="2400" dirty="0">
                <a:latin typeface="Helvetica" pitchFamily="2" charset="0"/>
                <a:ea typeface="Times New Roman" panose="02020603050405020304" pitchFamily="18" charset="0"/>
              </a:rPr>
            </a:br>
            <a:r>
              <a:rPr lang="ru-RU" sz="2400" dirty="0">
                <a:latin typeface="Helvetica" pitchFamily="2" charset="0"/>
                <a:ea typeface="Times New Roman" panose="02020603050405020304" pitchFamily="18" charset="0"/>
              </a:rPr>
              <a:t>Очень важно понимать разницу между задачами и мероприятиями. Задача – это общая формулировка того, что должно быть сделано, «направление движения». Формулируя задачу, вы как бы разбиваете общую цель на более мелкие – «мини-цели».</a:t>
            </a:r>
            <a:br>
              <a:rPr lang="ru-RU" sz="2400" dirty="0">
                <a:latin typeface="Helvetica" pitchFamily="2" charset="0"/>
                <a:ea typeface="Times New Roman" panose="02020603050405020304" pitchFamily="18" charset="0"/>
              </a:rPr>
            </a:br>
            <a:endParaRPr lang="ru-RU" sz="2400" dirty="0">
              <a:latin typeface="Helvetica" pitchFamily="2" charset="0"/>
              <a:ea typeface="Times New Roman" panose="02020603050405020304" pitchFamily="18" charset="0"/>
            </a:endParaRPr>
          </a:p>
          <a:p>
            <a:r>
              <a:rPr lang="ru-RU" sz="2400" dirty="0">
                <a:latin typeface="Helvetica" pitchFamily="2" charset="0"/>
                <a:ea typeface="Times New Roman" panose="02020603050405020304" pitchFamily="18" charset="0"/>
              </a:rPr>
              <a:t>Мероприятия – конкретные шаги, действия, которые происходят в определенное время, в определенном месте и имеют результат. Задача всегда шире, чем мероприятие, потому что она из них состоит. Если в задаче нет мероприятий, значит, на самом деле она – мероприятие. </a:t>
            </a:r>
            <a:br>
              <a:rPr lang="ru-RU" sz="1400" dirty="0">
                <a:latin typeface="Helvetica" pitchFamily="2" charset="0"/>
                <a:ea typeface="Times New Roman" panose="02020603050405020304" pitchFamily="18" charset="0"/>
              </a:rPr>
            </a:br>
            <a:endParaRPr lang="ru-RU" sz="1400" dirty="0"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CD5DF50-7739-904A-901F-139EF72FFC1D}"/>
              </a:ext>
            </a:extLst>
          </p:cNvPr>
          <p:cNvSpPr/>
          <p:nvPr/>
        </p:nvSpPr>
        <p:spPr>
          <a:xfrm>
            <a:off x="437609" y="1410470"/>
            <a:ext cx="11343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500" b="1" dirty="0">
                <a:latin typeface="Helvetica" pitchFamily="2" charset="0"/>
                <a:ea typeface="Times New Roman" panose="02020603050405020304" pitchFamily="18" charset="0"/>
              </a:rPr>
              <a:t>Мероприятия, направленные на решение задач</a:t>
            </a:r>
            <a:endParaRPr lang="ru-KZ" sz="3500" b="1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A7F873-1C8E-451B-8B8C-225E9BD2450D}"/>
              </a:ext>
            </a:extLst>
          </p:cNvPr>
          <p:cNvSpPr txBox="1"/>
          <p:nvPr/>
        </p:nvSpPr>
        <p:spPr>
          <a:xfrm>
            <a:off x="2256818" y="474761"/>
            <a:ext cx="34493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455988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Подготовка заявок для участия в грантовых и иных конкурсах для Федеральных национально-культурных автономий и других общественных организаций, работающих в области государственной национальной политики</a:t>
            </a:r>
          </a:p>
        </p:txBody>
      </p:sp>
    </p:spTree>
    <p:extLst>
      <p:ext uri="{BB962C8B-B14F-4D97-AF65-F5344CB8AC3E}">
        <p14:creationId xmlns:p14="http://schemas.microsoft.com/office/powerpoint/2010/main" val="4153088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13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266388-7C15-E043-8BBC-B20DE49FFC84}"/>
              </a:ext>
            </a:extLst>
          </p:cNvPr>
          <p:cNvSpPr/>
          <p:nvPr/>
        </p:nvSpPr>
        <p:spPr>
          <a:xfrm>
            <a:off x="437609" y="2503048"/>
            <a:ext cx="11343573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Helvetica" pitchFamily="2" charset="0"/>
                <a:ea typeface="Times New Roman" panose="02020603050405020304" pitchFamily="18" charset="0"/>
              </a:rPr>
              <a:t>Принцип «Время, место, результат»</a:t>
            </a:r>
          </a:p>
          <a:p>
            <a:pPr algn="just"/>
            <a:endParaRPr lang="ru-RU" sz="2200" dirty="0">
              <a:latin typeface="Helvetica" pitchFamily="2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200" dirty="0">
                <a:latin typeface="Helvetica" pitchFamily="2" charset="0"/>
                <a:ea typeface="Times New Roman" panose="02020603050405020304" pitchFamily="18" charset="0"/>
              </a:rPr>
              <a:t>Сроки мероприятий должны быть реалистичными, т.е. они должны учитывать не только ваши возможности (ресурсы), но и риски.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200" dirty="0">
                <a:latin typeface="Helvetica" pitchFamily="2" charset="0"/>
                <a:ea typeface="Times New Roman" panose="02020603050405020304" pitchFamily="18" charset="0"/>
              </a:rPr>
              <a:t>Мероприятия должны быть логически связаны с задачами проекта 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200" dirty="0">
                <a:latin typeface="Helvetica" pitchFamily="2" charset="0"/>
                <a:ea typeface="Times New Roman" panose="02020603050405020304" pitchFamily="18" charset="0"/>
              </a:rPr>
              <a:t>Мероприятия должны быть подкреплены ресурсами: командой и бюджетом.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200" dirty="0">
                <a:latin typeface="Helvetica" pitchFamily="2" charset="0"/>
                <a:ea typeface="Times New Roman" panose="02020603050405020304" pitchFamily="18" charset="0"/>
              </a:rPr>
              <a:t>Количественные  результаты – это, как правило, количество представителей целевой  группы, принявших участие в мероприятии.  Качественные результаты описывают положительные изменения после проведения мероприятия 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200" dirty="0">
                <a:latin typeface="Helvetica" pitchFamily="2" charset="0"/>
                <a:ea typeface="Times New Roman" panose="02020603050405020304" pitchFamily="18" charset="0"/>
              </a:rPr>
              <a:t>Результаты всех мероприятий – это результат всего проекта.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CD5DF50-7739-904A-901F-139EF72FFC1D}"/>
              </a:ext>
            </a:extLst>
          </p:cNvPr>
          <p:cNvSpPr/>
          <p:nvPr/>
        </p:nvSpPr>
        <p:spPr>
          <a:xfrm>
            <a:off x="437609" y="1410470"/>
            <a:ext cx="11343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latin typeface="Helvetica" pitchFamily="2" charset="0"/>
                <a:ea typeface="Times New Roman" panose="02020603050405020304" pitchFamily="18" charset="0"/>
              </a:rPr>
              <a:t>Календарный план</a:t>
            </a:r>
            <a:endParaRPr lang="ru-KZ" sz="3600" b="1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A7F873-1C8E-451B-8B8C-225E9BD2450D}"/>
              </a:ext>
            </a:extLst>
          </p:cNvPr>
          <p:cNvSpPr txBox="1"/>
          <p:nvPr/>
        </p:nvSpPr>
        <p:spPr>
          <a:xfrm>
            <a:off x="2256818" y="474761"/>
            <a:ext cx="34493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455988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Подготовка заявок для участия в грантовых и иных конкурсах для Федеральных национально-культурных автономий и других общественных организаций, работающих в области государственной национальной политики</a:t>
            </a:r>
          </a:p>
        </p:txBody>
      </p:sp>
    </p:spTree>
    <p:extLst>
      <p:ext uri="{BB962C8B-B14F-4D97-AF65-F5344CB8AC3E}">
        <p14:creationId xmlns:p14="http://schemas.microsoft.com/office/powerpoint/2010/main" val="868148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802405" y="474761"/>
            <a:ext cx="7954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solidFill>
                  <a:srgbClr val="F4564E"/>
                </a:solidFill>
                <a:latin typeface="Helvetica" pitchFamily="2" charset="0"/>
              </a:rPr>
              <a:t>ШАГ 6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14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CD5DF50-7739-904A-901F-139EF72FFC1D}"/>
              </a:ext>
            </a:extLst>
          </p:cNvPr>
          <p:cNvSpPr/>
          <p:nvPr/>
        </p:nvSpPr>
        <p:spPr>
          <a:xfrm>
            <a:off x="437609" y="1615535"/>
            <a:ext cx="11343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latin typeface="Helvetica" pitchFamily="2" charset="0"/>
                <a:ea typeface="Times New Roman" panose="02020603050405020304" pitchFamily="18" charset="0"/>
              </a:rPr>
              <a:t>Создать «фиолетовую корову»</a:t>
            </a:r>
            <a:endParaRPr lang="ru-KZ" sz="3600" b="1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A7F873-1C8E-451B-8B8C-225E9BD2450D}"/>
              </a:ext>
            </a:extLst>
          </p:cNvPr>
          <p:cNvSpPr txBox="1"/>
          <p:nvPr/>
        </p:nvSpPr>
        <p:spPr>
          <a:xfrm>
            <a:off x="2256818" y="474761"/>
            <a:ext cx="34493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455988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Подготовка заявок для участия в грантовых и иных конкурсах для Федеральных национально-культурных автономий и других общественных организаций, работающих в области государственной национальной политики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C33042A-FA56-4E4F-9E90-FA68BD496B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7014" y="2676863"/>
            <a:ext cx="8703735" cy="3509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2747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15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266388-7C15-E043-8BBC-B20DE49FFC84}"/>
              </a:ext>
            </a:extLst>
          </p:cNvPr>
          <p:cNvSpPr/>
          <p:nvPr/>
        </p:nvSpPr>
        <p:spPr>
          <a:xfrm>
            <a:off x="437609" y="2118735"/>
            <a:ext cx="11343573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Helvetica" pitchFamily="2" charset="0"/>
                <a:ea typeface="Times New Roman" panose="02020603050405020304" pitchFamily="18" charset="0"/>
              </a:rPr>
              <a:t>Уникальность может быть реализована в самых разных формах.</a:t>
            </a:r>
          </a:p>
          <a:p>
            <a:pPr algn="just"/>
            <a:endParaRPr lang="ru-RU" sz="2200" dirty="0">
              <a:latin typeface="Helvetica" pitchFamily="2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>
                <a:latin typeface="Helvetica" pitchFamily="2" charset="0"/>
                <a:ea typeface="Times New Roman" panose="02020603050405020304" pitchFamily="18" charset="0"/>
              </a:rPr>
              <a:t>Новая социальная услуга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>
                <a:latin typeface="Helvetica" pitchFamily="2" charset="0"/>
                <a:ea typeface="Times New Roman" panose="02020603050405020304" pitchFamily="18" charset="0"/>
              </a:rPr>
              <a:t>Новая функция некоммерческой организации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>
                <a:latin typeface="Helvetica" pitchFamily="2" charset="0"/>
                <a:ea typeface="Times New Roman" panose="02020603050405020304" pitchFamily="18" charset="0"/>
              </a:rPr>
              <a:t>Новый метод социальной работы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>
                <a:latin typeface="Helvetica" pitchFamily="2" charset="0"/>
                <a:ea typeface="Times New Roman" panose="02020603050405020304" pitchFamily="18" charset="0"/>
              </a:rPr>
              <a:t>Новая форма мотивации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>
                <a:latin typeface="Helvetica" pitchFamily="2" charset="0"/>
                <a:ea typeface="Times New Roman" panose="02020603050405020304" pitchFamily="18" charset="0"/>
              </a:rPr>
              <a:t>Новый канал коммуникации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>
                <a:latin typeface="Helvetica" pitchFamily="2" charset="0"/>
                <a:ea typeface="Times New Roman" panose="02020603050405020304" pitchFamily="18" charset="0"/>
              </a:rPr>
              <a:t>Новое качество жизни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>
                <a:latin typeface="Helvetica" pitchFamily="2" charset="0"/>
                <a:ea typeface="Times New Roman" panose="02020603050405020304" pitchFamily="18" charset="0"/>
              </a:rPr>
              <a:t>Новые вещи, предметы, другие материальные объекты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>
                <a:latin typeface="Helvetica" pitchFamily="2" charset="0"/>
                <a:ea typeface="Times New Roman" panose="02020603050405020304" pitchFamily="18" charset="0"/>
              </a:rPr>
              <a:t>Новая общественная организация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>
                <a:latin typeface="Helvetica" pitchFamily="2" charset="0"/>
                <a:ea typeface="Times New Roman" panose="02020603050405020304" pitchFamily="18" charset="0"/>
              </a:rPr>
              <a:t>Новая модель поведения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>
                <a:latin typeface="Helvetica" pitchFamily="2" charset="0"/>
                <a:ea typeface="Times New Roman" panose="02020603050405020304" pitchFamily="18" charset="0"/>
              </a:rPr>
              <a:t>Новая система воспитания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>
                <a:latin typeface="Helvetica" pitchFamily="2" charset="0"/>
                <a:ea typeface="Times New Roman" panose="02020603050405020304" pitchFamily="18" charset="0"/>
              </a:rPr>
              <a:t>Новый способ управления и воздействия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>
                <a:latin typeface="Helvetica" pitchFamily="2" charset="0"/>
                <a:ea typeface="Times New Roman" panose="02020603050405020304" pitchFamily="18" charset="0"/>
              </a:rPr>
              <a:t>Новая форма мероприятия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>
                <a:latin typeface="Helvetica" pitchFamily="2" charset="0"/>
                <a:ea typeface="Times New Roman" panose="02020603050405020304" pitchFamily="18" charset="0"/>
              </a:rPr>
              <a:t>Новый способ социальной поддержки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>
                <a:latin typeface="Helvetica" pitchFamily="2" charset="0"/>
                <a:ea typeface="Times New Roman" panose="02020603050405020304" pitchFamily="18" charset="0"/>
              </a:rPr>
              <a:t>Новый имидж</a:t>
            </a:r>
          </a:p>
          <a:p>
            <a:pPr algn="just"/>
            <a:endParaRPr lang="ru-KZ" sz="14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CD5DF50-7739-904A-901F-139EF72FFC1D}"/>
              </a:ext>
            </a:extLst>
          </p:cNvPr>
          <p:cNvSpPr/>
          <p:nvPr/>
        </p:nvSpPr>
        <p:spPr>
          <a:xfrm>
            <a:off x="437609" y="1410470"/>
            <a:ext cx="11343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latin typeface="Helvetica" pitchFamily="2" charset="0"/>
                <a:ea typeface="Times New Roman" panose="02020603050405020304" pitchFamily="18" charset="0"/>
              </a:rPr>
              <a:t>Уникальность проекта</a:t>
            </a:r>
            <a:endParaRPr lang="ru-KZ" sz="3600" b="1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A7F873-1C8E-451B-8B8C-225E9BD2450D}"/>
              </a:ext>
            </a:extLst>
          </p:cNvPr>
          <p:cNvSpPr txBox="1"/>
          <p:nvPr/>
        </p:nvSpPr>
        <p:spPr>
          <a:xfrm>
            <a:off x="2256818" y="474761"/>
            <a:ext cx="34493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455988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Подготовка заявок для участия в грантовых и иных конкурсах для Федеральных национально-культурных автономий и других общественных организаций, работающих в области государственной национальной политики</a:t>
            </a:r>
          </a:p>
        </p:txBody>
      </p:sp>
    </p:spTree>
    <p:extLst>
      <p:ext uri="{BB962C8B-B14F-4D97-AF65-F5344CB8AC3E}">
        <p14:creationId xmlns:p14="http://schemas.microsoft.com/office/powerpoint/2010/main" val="37617669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802405" y="474761"/>
            <a:ext cx="7954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solidFill>
                  <a:srgbClr val="F4564E"/>
                </a:solidFill>
                <a:latin typeface="Helvetica" pitchFamily="2" charset="0"/>
              </a:rPr>
              <a:t>ШАГ 7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16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266388-7C15-E043-8BBC-B20DE49FFC84}"/>
              </a:ext>
            </a:extLst>
          </p:cNvPr>
          <p:cNvSpPr/>
          <p:nvPr/>
        </p:nvSpPr>
        <p:spPr>
          <a:xfrm>
            <a:off x="396399" y="3271674"/>
            <a:ext cx="1134357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dirty="0">
                <a:latin typeface="Helvetica" pitchFamily="2" charset="0"/>
                <a:ea typeface="Times New Roman" panose="02020603050405020304" pitchFamily="18" charset="0"/>
              </a:rPr>
              <a:t>«Беда» или «Победа»</a:t>
            </a:r>
            <a:endParaRPr lang="ru-KZ" sz="34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CD5DF50-7739-904A-901F-139EF72FFC1D}"/>
              </a:ext>
            </a:extLst>
          </p:cNvPr>
          <p:cNvSpPr/>
          <p:nvPr/>
        </p:nvSpPr>
        <p:spPr>
          <a:xfrm>
            <a:off x="437609" y="1557580"/>
            <a:ext cx="11343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latin typeface="Helvetica" pitchFamily="2" charset="0"/>
                <a:ea typeface="Times New Roman" panose="02020603050405020304" pitchFamily="18" charset="0"/>
              </a:rPr>
              <a:t>Сразу создавать бренд</a:t>
            </a:r>
            <a:endParaRPr lang="ru-KZ" sz="3600" b="1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A7F873-1C8E-451B-8B8C-225E9BD2450D}"/>
              </a:ext>
            </a:extLst>
          </p:cNvPr>
          <p:cNvSpPr txBox="1"/>
          <p:nvPr/>
        </p:nvSpPr>
        <p:spPr>
          <a:xfrm>
            <a:off x="2256818" y="474761"/>
            <a:ext cx="34493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455988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Подготовка заявок для участия </a:t>
            </a:r>
            <a:r>
              <a:rPr kumimoji="0" lang="ru-RU" sz="1000" b="1" i="0" u="none" strike="noStrike" kern="1200" cap="none" spc="0" normalizeH="0" baseline="0" noProof="0">
                <a:ln>
                  <a:noFill/>
                </a:ln>
                <a:solidFill>
                  <a:srgbClr val="455988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в грантовых и </a:t>
            </a: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455988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иных конкурсах для Федеральных национально-культурных автономий и других общественных организаций, работающих в области государственной национальной политики</a:t>
            </a:r>
          </a:p>
        </p:txBody>
      </p:sp>
    </p:spTree>
    <p:extLst>
      <p:ext uri="{BB962C8B-B14F-4D97-AF65-F5344CB8AC3E}">
        <p14:creationId xmlns:p14="http://schemas.microsoft.com/office/powerpoint/2010/main" val="1616315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2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266388-7C15-E043-8BBC-B20DE49FFC84}"/>
              </a:ext>
            </a:extLst>
          </p:cNvPr>
          <p:cNvSpPr/>
          <p:nvPr/>
        </p:nvSpPr>
        <p:spPr>
          <a:xfrm>
            <a:off x="437609" y="2118735"/>
            <a:ext cx="11343573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3200" dirty="0">
                <a:latin typeface="Helvetica" pitchFamily="2" charset="0"/>
                <a:ea typeface="Times New Roman" panose="02020603050405020304" pitchFamily="18" charset="0"/>
              </a:rPr>
              <a:t> план;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3200" dirty="0">
                <a:latin typeface="Helvetica" pitchFamily="2" charset="0"/>
                <a:ea typeface="Times New Roman" panose="02020603050405020304" pitchFamily="18" charset="0"/>
              </a:rPr>
              <a:t> просьба;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3200" dirty="0">
                <a:latin typeface="Helvetica" pitchFamily="2" charset="0"/>
                <a:ea typeface="Times New Roman" panose="02020603050405020304" pitchFamily="18" charset="0"/>
              </a:rPr>
              <a:t> убеждение;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3200" dirty="0">
                <a:latin typeface="Helvetica" pitchFamily="2" charset="0"/>
                <a:ea typeface="Times New Roman" panose="02020603050405020304" pitchFamily="18" charset="0"/>
              </a:rPr>
              <a:t> обещание;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3200" dirty="0">
                <a:latin typeface="Helvetica" pitchFamily="2" charset="0"/>
                <a:ea typeface="Times New Roman" panose="02020603050405020304" pitchFamily="18" charset="0"/>
              </a:rPr>
              <a:t> обязательство.</a:t>
            </a:r>
          </a:p>
          <a:p>
            <a:pPr algn="just"/>
            <a:endParaRPr lang="ru-KZ" sz="14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CD5DF50-7739-904A-901F-139EF72FFC1D}"/>
              </a:ext>
            </a:extLst>
          </p:cNvPr>
          <p:cNvSpPr/>
          <p:nvPr/>
        </p:nvSpPr>
        <p:spPr>
          <a:xfrm>
            <a:off x="437609" y="1410470"/>
            <a:ext cx="11343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latin typeface="Helvetica" pitchFamily="2" charset="0"/>
                <a:ea typeface="Times New Roman" panose="02020603050405020304" pitchFamily="18" charset="0"/>
              </a:rPr>
              <a:t>Подача заявки на конкурс</a:t>
            </a:r>
            <a:endParaRPr lang="ru-KZ" sz="3600" b="1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7D3FD7-D47C-4B21-961E-C5B95CC90429}"/>
              </a:ext>
            </a:extLst>
          </p:cNvPr>
          <p:cNvSpPr txBox="1"/>
          <p:nvPr/>
        </p:nvSpPr>
        <p:spPr>
          <a:xfrm>
            <a:off x="2256818" y="474761"/>
            <a:ext cx="34493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455988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Подготовка заявок для участия в грантовых и иных конкурсах для Федеральных национально-культурных автономий и других общественных организаций, работающих в области государственной национальной политики</a:t>
            </a:r>
          </a:p>
        </p:txBody>
      </p:sp>
    </p:spTree>
    <p:extLst>
      <p:ext uri="{BB962C8B-B14F-4D97-AF65-F5344CB8AC3E}">
        <p14:creationId xmlns:p14="http://schemas.microsoft.com/office/powerpoint/2010/main" val="4275016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56818" y="474761"/>
            <a:ext cx="34493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455988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Подготовка заявок для участия в грантовых и иных конкурсах для Федеральных национально-культурных автономий и других общественных организаций, работающих в области государственной национальной политики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802405" y="474761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solidFill>
                  <a:srgbClr val="F4564E"/>
                </a:solidFill>
                <a:latin typeface="Helvetica" pitchFamily="2" charset="0"/>
              </a:rPr>
              <a:t>ШАГ 1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3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F178258-2330-40E3-83E9-9353470CFD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5360" y="4376825"/>
            <a:ext cx="2566638" cy="237155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266388-7C15-E043-8BBC-B20DE49FFC84}"/>
              </a:ext>
            </a:extLst>
          </p:cNvPr>
          <p:cNvSpPr/>
          <p:nvPr/>
        </p:nvSpPr>
        <p:spPr>
          <a:xfrm>
            <a:off x="130618" y="2728335"/>
            <a:ext cx="1134357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Helvetica" pitchFamily="2" charset="0"/>
                <a:ea typeface="Times New Roman" panose="02020603050405020304" pitchFamily="18" charset="0"/>
              </a:rPr>
              <a:t>Начать с позитива</a:t>
            </a:r>
          </a:p>
          <a:p>
            <a:pPr algn="ctr"/>
            <a:endParaRPr lang="ru-RU" sz="3600" b="1" dirty="0">
              <a:latin typeface="Helvetica" pitchFamily="2" charset="0"/>
              <a:ea typeface="Times New Roman" panose="02020603050405020304" pitchFamily="18" charset="0"/>
            </a:endParaRPr>
          </a:p>
          <a:p>
            <a:r>
              <a:rPr lang="ru-RU" sz="2400" dirty="0">
                <a:effectLst/>
                <a:latin typeface="Helvetica" pitchFamily="2" charset="0"/>
                <a:ea typeface="Times New Roman" panose="02020603050405020304" pitchFamily="18" charset="0"/>
              </a:rPr>
              <a:t>Прочитать положение о конкурсе и методические рекомендации по      заполнению заявки (если есть).</a:t>
            </a:r>
            <a:endParaRPr lang="ru-KZ" sz="24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944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802405" y="474761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solidFill>
                  <a:srgbClr val="F4564E"/>
                </a:solidFill>
                <a:latin typeface="Helvetica" pitchFamily="2" charset="0"/>
              </a:rPr>
              <a:t>ШАГ 2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4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266388-7C15-E043-8BBC-B20DE49FFC84}"/>
              </a:ext>
            </a:extLst>
          </p:cNvPr>
          <p:cNvSpPr/>
          <p:nvPr/>
        </p:nvSpPr>
        <p:spPr>
          <a:xfrm>
            <a:off x="437609" y="2311891"/>
            <a:ext cx="11343573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Helvetica" pitchFamily="2" charset="0"/>
                <a:ea typeface="Times New Roman" panose="02020603050405020304" pitchFamily="18" charset="0"/>
              </a:rPr>
              <a:t>Не бояться</a:t>
            </a:r>
          </a:p>
          <a:p>
            <a:pPr algn="just">
              <a:lnSpc>
                <a:spcPct val="150000"/>
              </a:lnSpc>
            </a:pPr>
            <a:endParaRPr lang="ru-RU" sz="2400" b="1" dirty="0">
              <a:latin typeface="Helvetica" pitchFamily="2" charset="0"/>
              <a:ea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Helvetica" pitchFamily="2" charset="0"/>
                <a:ea typeface="Times New Roman" panose="02020603050405020304" pitchFamily="18" charset="0"/>
              </a:rPr>
              <a:t>«Единственный страх, которого стоит бояться, это страх сам по себе»</a:t>
            </a:r>
          </a:p>
          <a:p>
            <a:pPr algn="just"/>
            <a:endParaRPr lang="ru-RU" sz="2000" b="1" dirty="0">
              <a:latin typeface="Helvetica" pitchFamily="2" charset="0"/>
              <a:ea typeface="Times New Roman" panose="02020603050405020304" pitchFamily="18" charset="0"/>
            </a:endParaRPr>
          </a:p>
          <a:p>
            <a:pPr algn="r"/>
            <a:r>
              <a:rPr lang="ru-RU" sz="2000" dirty="0">
                <a:latin typeface="Helvetica" pitchFamily="2" charset="0"/>
                <a:ea typeface="Times New Roman" panose="02020603050405020304" pitchFamily="18" charset="0"/>
              </a:rPr>
              <a:t>Франклин Рузвельт</a:t>
            </a:r>
          </a:p>
          <a:p>
            <a:pPr algn="r"/>
            <a:endParaRPr lang="ru-RU" sz="2000" b="1" dirty="0">
              <a:latin typeface="Helvetica" pitchFamily="2" charset="0"/>
              <a:ea typeface="Times New Roman" panose="02020603050405020304" pitchFamily="18" charset="0"/>
            </a:endParaRPr>
          </a:p>
          <a:p>
            <a:pPr algn="just"/>
            <a:endParaRPr lang="ru-KZ" sz="32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693DB5-0F54-4196-9423-60C7A66F9366}"/>
              </a:ext>
            </a:extLst>
          </p:cNvPr>
          <p:cNvSpPr txBox="1"/>
          <p:nvPr/>
        </p:nvSpPr>
        <p:spPr>
          <a:xfrm>
            <a:off x="2256818" y="474761"/>
            <a:ext cx="34493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455988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Подготовка заявок для участия в грантовых и иных конкурсах для Федеральных национально-культурных автономий и других общественных организаций, работающих в области государственной национальной политики</a:t>
            </a:r>
          </a:p>
        </p:txBody>
      </p:sp>
    </p:spTree>
    <p:extLst>
      <p:ext uri="{BB962C8B-B14F-4D97-AF65-F5344CB8AC3E}">
        <p14:creationId xmlns:p14="http://schemas.microsoft.com/office/powerpoint/2010/main" val="3753470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802405" y="474761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solidFill>
                  <a:srgbClr val="F4564E"/>
                </a:solidFill>
                <a:latin typeface="Helvetica" pitchFamily="2" charset="0"/>
              </a:rPr>
              <a:t>ШАГ 3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5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266388-7C15-E043-8BBC-B20DE49FFC84}"/>
              </a:ext>
            </a:extLst>
          </p:cNvPr>
          <p:cNvSpPr/>
          <p:nvPr/>
        </p:nvSpPr>
        <p:spPr>
          <a:xfrm>
            <a:off x="396399" y="2026023"/>
            <a:ext cx="11485599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Helvetica" pitchFamily="2" charset="0"/>
                <a:ea typeface="Times New Roman" panose="02020603050405020304" pitchFamily="18" charset="0"/>
              </a:rPr>
              <a:t>Оценить ресурсы и возможности</a:t>
            </a:r>
          </a:p>
          <a:p>
            <a:endParaRPr lang="ru-RU" sz="3200" dirty="0">
              <a:latin typeface="Helvetica" pitchFamily="2" charset="0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>
                <a:effectLst/>
                <a:latin typeface="Helvetica" pitchFamily="2" charset="0"/>
                <a:ea typeface="Times New Roman" panose="02020603050405020304" pitchFamily="18" charset="0"/>
              </a:rPr>
              <a:t>Люди – привлекаемые участники, команда, партнеры и др.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800" dirty="0">
                <a:effectLst/>
                <a:latin typeface="Helvetica" pitchFamily="2" charset="0"/>
                <a:ea typeface="Times New Roman" panose="02020603050405020304" pitchFamily="18" charset="0"/>
              </a:rPr>
              <a:t>Деньги (или материалы, оборудование и т.п.)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800" dirty="0">
                <a:effectLst/>
                <a:latin typeface="Helvetica" pitchFamily="2" charset="0"/>
                <a:ea typeface="Times New Roman" panose="02020603050405020304" pitchFamily="18" charset="0"/>
              </a:rPr>
              <a:t>Время – достаточное для работы над проектом</a:t>
            </a:r>
          </a:p>
          <a:p>
            <a:pPr algn="just"/>
            <a:endParaRPr lang="ru-RU" sz="14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B3253E-1A63-4221-B914-0713944ECD0C}"/>
              </a:ext>
            </a:extLst>
          </p:cNvPr>
          <p:cNvSpPr txBox="1"/>
          <p:nvPr/>
        </p:nvSpPr>
        <p:spPr>
          <a:xfrm>
            <a:off x="2256818" y="474761"/>
            <a:ext cx="34493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455988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Подготовка заявок для участия в грантовых и иных конкурсах для Федеральных национально-культурных автономий и других общественных организаций, работающих в области государственной национальной политики</a:t>
            </a:r>
          </a:p>
        </p:txBody>
      </p:sp>
    </p:spTree>
    <p:extLst>
      <p:ext uri="{BB962C8B-B14F-4D97-AF65-F5344CB8AC3E}">
        <p14:creationId xmlns:p14="http://schemas.microsoft.com/office/powerpoint/2010/main" val="4208941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802405" y="474761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solidFill>
                  <a:srgbClr val="F4564E"/>
                </a:solidFill>
                <a:latin typeface="Helvetica" pitchFamily="2" charset="0"/>
              </a:rPr>
              <a:t>ШАГ 4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6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266388-7C15-E043-8BBC-B20DE49FFC84}"/>
              </a:ext>
            </a:extLst>
          </p:cNvPr>
          <p:cNvSpPr/>
          <p:nvPr/>
        </p:nvSpPr>
        <p:spPr>
          <a:xfrm>
            <a:off x="437609" y="2118735"/>
            <a:ext cx="11343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Helvetica" pitchFamily="2" charset="0"/>
                <a:ea typeface="Times New Roman" panose="02020603050405020304" pitchFamily="18" charset="0"/>
              </a:rPr>
              <a:t>Определиться с аудиторией</a:t>
            </a:r>
            <a:endParaRPr lang="ru-KZ" sz="3600" b="1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grpSp>
        <p:nvGrpSpPr>
          <p:cNvPr id="16" name="Группа 3">
            <a:extLst>
              <a:ext uri="{FF2B5EF4-FFF2-40B4-BE49-F238E27FC236}">
                <a16:creationId xmlns:a16="http://schemas.microsoft.com/office/drawing/2014/main" id="{6E3DED2C-539C-4B9D-84BD-89A23DF7198D}"/>
              </a:ext>
            </a:extLst>
          </p:cNvPr>
          <p:cNvGrpSpPr/>
          <p:nvPr/>
        </p:nvGrpSpPr>
        <p:grpSpPr>
          <a:xfrm>
            <a:off x="2992032" y="3066430"/>
            <a:ext cx="2943127" cy="2734048"/>
            <a:chOff x="422860" y="-391032"/>
            <a:chExt cx="3757648" cy="3622821"/>
          </a:xfrm>
        </p:grpSpPr>
        <p:sp>
          <p:nvSpPr>
            <p:cNvPr id="17" name="Овал 16">
              <a:extLst>
                <a:ext uri="{FF2B5EF4-FFF2-40B4-BE49-F238E27FC236}">
                  <a16:creationId xmlns:a16="http://schemas.microsoft.com/office/drawing/2014/main" id="{A27DAB20-2F36-4136-8A41-7CDDA282D489}"/>
                </a:ext>
              </a:extLst>
            </p:cNvPr>
            <p:cNvSpPr/>
            <p:nvPr/>
          </p:nvSpPr>
          <p:spPr>
            <a:xfrm>
              <a:off x="422860" y="-391032"/>
              <a:ext cx="3757648" cy="3622821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8" name="Овал 4">
              <a:extLst>
                <a:ext uri="{FF2B5EF4-FFF2-40B4-BE49-F238E27FC236}">
                  <a16:creationId xmlns:a16="http://schemas.microsoft.com/office/drawing/2014/main" id="{CB6538D9-8684-4966-B646-90DF501D1C98}"/>
                </a:ext>
              </a:extLst>
            </p:cNvPr>
            <p:cNvSpPr/>
            <p:nvPr/>
          </p:nvSpPr>
          <p:spPr>
            <a:xfrm>
              <a:off x="1214863" y="-6028"/>
              <a:ext cx="2166572" cy="27684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000" kern="1200" dirty="0">
                  <a:latin typeface="Helvetica" panose="020B0604020202020204" pitchFamily="34" charset="0"/>
                  <a:ea typeface="Arial" charset="0"/>
                  <a:cs typeface="Helvetica" panose="020B0604020202020204" pitchFamily="34" charset="0"/>
                </a:rPr>
                <a:t>Я</a:t>
              </a:r>
            </a:p>
          </p:txBody>
        </p:sp>
      </p:grpSp>
      <p:grpSp>
        <p:nvGrpSpPr>
          <p:cNvPr id="19" name="Группа 6">
            <a:extLst>
              <a:ext uri="{FF2B5EF4-FFF2-40B4-BE49-F238E27FC236}">
                <a16:creationId xmlns:a16="http://schemas.microsoft.com/office/drawing/2014/main" id="{8AE7200C-96E6-49DE-B0BD-323B34D88468}"/>
              </a:ext>
            </a:extLst>
          </p:cNvPr>
          <p:cNvGrpSpPr/>
          <p:nvPr/>
        </p:nvGrpSpPr>
        <p:grpSpPr>
          <a:xfrm>
            <a:off x="5282955" y="3085834"/>
            <a:ext cx="2943127" cy="2714644"/>
            <a:chOff x="2899680" y="-109678"/>
            <a:chExt cx="3349876" cy="3622821"/>
          </a:xfrm>
        </p:grpSpPr>
        <p:sp>
          <p:nvSpPr>
            <p:cNvPr id="20" name="Овал 19">
              <a:extLst>
                <a:ext uri="{FF2B5EF4-FFF2-40B4-BE49-F238E27FC236}">
                  <a16:creationId xmlns:a16="http://schemas.microsoft.com/office/drawing/2014/main" id="{2E99022E-B7F4-4095-B13D-0AED9F04362B}"/>
                </a:ext>
              </a:extLst>
            </p:cNvPr>
            <p:cNvSpPr/>
            <p:nvPr/>
          </p:nvSpPr>
          <p:spPr>
            <a:xfrm>
              <a:off x="2899680" y="-109678"/>
              <a:ext cx="3349876" cy="3622821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1" name="Овал 4">
              <a:extLst>
                <a:ext uri="{FF2B5EF4-FFF2-40B4-BE49-F238E27FC236}">
                  <a16:creationId xmlns:a16="http://schemas.microsoft.com/office/drawing/2014/main" id="{CDFFD6B9-0B5D-4684-BBB1-FEA22AFD84D0}"/>
                </a:ext>
              </a:extLst>
            </p:cNvPr>
            <p:cNvSpPr/>
            <p:nvPr/>
          </p:nvSpPr>
          <p:spPr>
            <a:xfrm>
              <a:off x="3642021" y="317529"/>
              <a:ext cx="2099147" cy="27684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000" kern="1200" dirty="0">
                  <a:latin typeface="Helvetica" panose="020B0604020202020204" pitchFamily="34" charset="0"/>
                  <a:ea typeface="Arial" charset="0"/>
                  <a:cs typeface="Helvetica" panose="020B0604020202020204" pitchFamily="34" charset="0"/>
                </a:rPr>
                <a:t>ДРУГИЕ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30C862A-0C68-4CD9-91C2-D9F584681B01}"/>
              </a:ext>
            </a:extLst>
          </p:cNvPr>
          <p:cNvSpPr txBox="1"/>
          <p:nvPr/>
        </p:nvSpPr>
        <p:spPr>
          <a:xfrm>
            <a:off x="2256818" y="474761"/>
            <a:ext cx="34493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455988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Подготовка заявок для участия в грантовых и иных конкурсах для Федеральных национально-культурных автономий и других общественных организаций, работающих в области государственной национальной политики</a:t>
            </a:r>
          </a:p>
        </p:txBody>
      </p:sp>
    </p:spTree>
    <p:extLst>
      <p:ext uri="{BB962C8B-B14F-4D97-AF65-F5344CB8AC3E}">
        <p14:creationId xmlns:p14="http://schemas.microsoft.com/office/powerpoint/2010/main" val="2207448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802405" y="474761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solidFill>
                  <a:srgbClr val="F4564E"/>
                </a:solidFill>
                <a:latin typeface="Helvetica" pitchFamily="2" charset="0"/>
              </a:rPr>
              <a:t>ШАГ 5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7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266388-7C15-E043-8BBC-B20DE49FFC84}"/>
              </a:ext>
            </a:extLst>
          </p:cNvPr>
          <p:cNvSpPr/>
          <p:nvPr/>
        </p:nvSpPr>
        <p:spPr>
          <a:xfrm>
            <a:off x="396399" y="2343907"/>
            <a:ext cx="11343573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Helvetica" pitchFamily="2" charset="0"/>
                <a:ea typeface="Times New Roman" panose="02020603050405020304" pitchFamily="18" charset="0"/>
              </a:rPr>
              <a:t>Создать социальный проект</a:t>
            </a:r>
          </a:p>
          <a:p>
            <a:endParaRPr lang="ru-RU" sz="3200" b="1" dirty="0">
              <a:effectLst/>
              <a:latin typeface="Helvetica" pitchFamily="2" charset="0"/>
              <a:ea typeface="Times New Roman" panose="02020603050405020304" pitchFamily="18" charset="0"/>
            </a:endParaRPr>
          </a:p>
          <a:p>
            <a:r>
              <a:rPr lang="ru-RU" sz="3000" dirty="0">
                <a:effectLst/>
                <a:latin typeface="Helvetica" pitchFamily="2" charset="0"/>
                <a:ea typeface="Times New Roman" panose="02020603050405020304" pitchFamily="18" charset="0"/>
              </a:rPr>
              <a:t>Социальный проект – комплекс мероприятий, с помощью которых за определенный отрезок времени достигается измеримый результат – решается или смягчается социальная проблема.</a:t>
            </a:r>
            <a:endParaRPr lang="ru-KZ" sz="30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E0E038-49DE-42A0-8EC0-D32578368E69}"/>
              </a:ext>
            </a:extLst>
          </p:cNvPr>
          <p:cNvSpPr txBox="1"/>
          <p:nvPr/>
        </p:nvSpPr>
        <p:spPr>
          <a:xfrm>
            <a:off x="2256818" y="474761"/>
            <a:ext cx="34493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455988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Подготовка заявок для участия в грантовых и иных конкурсах для Федеральных национально-культурных автономий и других общественных организаций, работающих в области государственной национальной политики</a:t>
            </a:r>
          </a:p>
        </p:txBody>
      </p:sp>
    </p:spTree>
    <p:extLst>
      <p:ext uri="{BB962C8B-B14F-4D97-AF65-F5344CB8AC3E}">
        <p14:creationId xmlns:p14="http://schemas.microsoft.com/office/powerpoint/2010/main" val="4186084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8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266388-7C15-E043-8BBC-B20DE49FFC84}"/>
              </a:ext>
            </a:extLst>
          </p:cNvPr>
          <p:cNvSpPr/>
          <p:nvPr/>
        </p:nvSpPr>
        <p:spPr>
          <a:xfrm>
            <a:off x="424213" y="2259033"/>
            <a:ext cx="11343573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latin typeface="Helvetica" pitchFamily="2" charset="0"/>
                <a:ea typeface="Times New Roman" panose="02020603050405020304" pitchFamily="18" charset="0"/>
              </a:rPr>
              <a:t>Во-первых</a:t>
            </a:r>
            <a:r>
              <a:rPr lang="ru-RU" sz="2600" dirty="0">
                <a:latin typeface="Helvetica" pitchFamily="2" charset="0"/>
                <a:ea typeface="Times New Roman" panose="02020603050405020304" pitchFamily="18" charset="0"/>
              </a:rPr>
              <a:t>, она касается определенной группы людей – той самой, которая после реализации вашего проекта ощутит улучшение качества жизни. Эта группа людей называется целевой аудиторией  проекта. Изучая проблему, вы по сути будете изучать свою целевую  аудиторию.</a:t>
            </a:r>
            <a:br>
              <a:rPr lang="ru-RU" sz="2600" dirty="0">
                <a:latin typeface="Helvetica" pitchFamily="2" charset="0"/>
                <a:ea typeface="Times New Roman" panose="02020603050405020304" pitchFamily="18" charset="0"/>
              </a:rPr>
            </a:br>
            <a:endParaRPr lang="ru-RU" sz="2600" dirty="0">
              <a:latin typeface="Helvetica" pitchFamily="2" charset="0"/>
              <a:ea typeface="Times New Roman" panose="02020603050405020304" pitchFamily="18" charset="0"/>
            </a:endParaRPr>
          </a:p>
          <a:p>
            <a:r>
              <a:rPr lang="ru-RU" sz="2600" b="1" dirty="0">
                <a:latin typeface="Helvetica" pitchFamily="2" charset="0"/>
                <a:ea typeface="Times New Roman" panose="02020603050405020304" pitchFamily="18" charset="0"/>
              </a:rPr>
              <a:t>Во-вторых</a:t>
            </a:r>
            <a:r>
              <a:rPr lang="ru-RU" sz="2600" dirty="0">
                <a:latin typeface="Helvetica" pitchFamily="2" charset="0"/>
                <a:ea typeface="Times New Roman" panose="02020603050405020304" pitchFamily="18" charset="0"/>
              </a:rPr>
              <a:t>, проблема имеет место на определенной территории. Уже на этапе изучения проблемы вам нужно будет определиться, каким будет масштаб вашего проекта, т.е. на какой территории вы будете изучать и решать заявленную проблему.</a:t>
            </a:r>
            <a:endParaRPr lang="ru-RU" sz="1400" dirty="0">
              <a:latin typeface="Helvetica" pitchFamily="2" charset="0"/>
              <a:ea typeface="Times New Roman" panose="02020603050405020304" pitchFamily="18" charset="0"/>
            </a:endParaRPr>
          </a:p>
          <a:p>
            <a:pPr algn="just"/>
            <a:endParaRPr lang="ru-KZ" sz="14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CD5DF50-7739-904A-901F-139EF72FFC1D}"/>
              </a:ext>
            </a:extLst>
          </p:cNvPr>
          <p:cNvSpPr/>
          <p:nvPr/>
        </p:nvSpPr>
        <p:spPr>
          <a:xfrm>
            <a:off x="437609" y="1410470"/>
            <a:ext cx="11343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latin typeface="Helvetica" pitchFamily="2" charset="0"/>
                <a:ea typeface="Times New Roman" panose="02020603050405020304" pitchFamily="18" charset="0"/>
              </a:rPr>
              <a:t>Особенности социальной проблемы </a:t>
            </a:r>
            <a:endParaRPr lang="ru-KZ" sz="3600" b="1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D3D80E-CB29-44D3-AE89-DC2360738970}"/>
              </a:ext>
            </a:extLst>
          </p:cNvPr>
          <p:cNvSpPr txBox="1"/>
          <p:nvPr/>
        </p:nvSpPr>
        <p:spPr>
          <a:xfrm>
            <a:off x="2256818" y="474761"/>
            <a:ext cx="34493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455988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Подготовка заявок для участия в грантовых и иных конкурсах для Федеральных национально-культурных автономий и других общественных организаций, работающих в области государственной национальной политики</a:t>
            </a:r>
          </a:p>
        </p:txBody>
      </p:sp>
    </p:spTree>
    <p:extLst>
      <p:ext uri="{BB962C8B-B14F-4D97-AF65-F5344CB8AC3E}">
        <p14:creationId xmlns:p14="http://schemas.microsoft.com/office/powerpoint/2010/main" val="1050117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9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266388-7C15-E043-8BBC-B20DE49FFC84}"/>
              </a:ext>
            </a:extLst>
          </p:cNvPr>
          <p:cNvSpPr/>
          <p:nvPr/>
        </p:nvSpPr>
        <p:spPr>
          <a:xfrm>
            <a:off x="437609" y="2118735"/>
            <a:ext cx="1134357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Helvetica" pitchFamily="2" charset="0"/>
                <a:ea typeface="Times New Roman" panose="02020603050405020304" pitchFamily="18" charset="0"/>
              </a:rPr>
              <a:t>Цель проекта </a:t>
            </a:r>
            <a:r>
              <a:rPr lang="ru-RU" sz="2400" dirty="0">
                <a:latin typeface="Helvetica" pitchFamily="2" charset="0"/>
                <a:ea typeface="Times New Roman" panose="02020603050405020304" pitchFamily="18" charset="0"/>
              </a:rPr>
              <a:t>– наивысшая точка достижений, к которой мы стремимся в ходе реализации проекта. Она выражена в количественных и качественных показателях.</a:t>
            </a:r>
          </a:p>
          <a:p>
            <a:endParaRPr lang="ru-RU" sz="2400" dirty="0">
              <a:effectLst/>
              <a:latin typeface="Helvetica" pitchFamily="2" charset="0"/>
              <a:ea typeface="Times New Roman" panose="02020603050405020304" pitchFamily="18" charset="0"/>
            </a:endParaRPr>
          </a:p>
          <a:p>
            <a:r>
              <a:rPr lang="ru-RU" sz="2400" dirty="0">
                <a:effectLst/>
                <a:latin typeface="Helvetica" pitchFamily="2" charset="0"/>
                <a:ea typeface="Times New Roman" panose="02020603050405020304" pitchFamily="18" charset="0"/>
              </a:rPr>
              <a:t>Цель всегда направлена на   выбранную целевую группу, т.е. на определенное количество людей, которые в результате проекта ощутят положительные изменения. </a:t>
            </a:r>
          </a:p>
          <a:p>
            <a:pPr algn="just"/>
            <a:endParaRPr lang="ru-RU" sz="2400" dirty="0"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CD5DF50-7739-904A-901F-139EF72FFC1D}"/>
              </a:ext>
            </a:extLst>
          </p:cNvPr>
          <p:cNvSpPr/>
          <p:nvPr/>
        </p:nvSpPr>
        <p:spPr>
          <a:xfrm>
            <a:off x="437609" y="1410470"/>
            <a:ext cx="11343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latin typeface="Helvetica" pitchFamily="2" charset="0"/>
                <a:ea typeface="Times New Roman" panose="02020603050405020304" pitchFamily="18" charset="0"/>
              </a:rPr>
              <a:t>Что такое цель социального проекта?</a:t>
            </a:r>
            <a:endParaRPr lang="ru-KZ" sz="3600" b="1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3" name="Блок-схема: процесс 2">
            <a:extLst>
              <a:ext uri="{FF2B5EF4-FFF2-40B4-BE49-F238E27FC236}">
                <a16:creationId xmlns:a16="http://schemas.microsoft.com/office/drawing/2014/main" id="{A94BA3E5-1557-4221-BD0D-87036DFF34C0}"/>
              </a:ext>
            </a:extLst>
          </p:cNvPr>
          <p:cNvSpPr/>
          <p:nvPr/>
        </p:nvSpPr>
        <p:spPr>
          <a:xfrm>
            <a:off x="569843" y="5342311"/>
            <a:ext cx="11211339" cy="765257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1. Конкретность    2. Измеримость    3. Достижимость    4. Реалистичность    5. Ограниченность во времени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E17EBE-90A6-4D64-8895-675D4EB6BEEE}"/>
              </a:ext>
            </a:extLst>
          </p:cNvPr>
          <p:cNvSpPr txBox="1"/>
          <p:nvPr/>
        </p:nvSpPr>
        <p:spPr>
          <a:xfrm>
            <a:off x="2256818" y="474761"/>
            <a:ext cx="34493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455988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Подготовка заявок для участия в грантовых и иных конкурсах для Федеральных национально-культурных автономий и других общественных организаций, работающих в области государственной национальной политики</a:t>
            </a:r>
          </a:p>
        </p:txBody>
      </p:sp>
    </p:spTree>
    <p:extLst>
      <p:ext uri="{BB962C8B-B14F-4D97-AF65-F5344CB8AC3E}">
        <p14:creationId xmlns:p14="http://schemas.microsoft.com/office/powerpoint/2010/main" val="1433222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1080</Words>
  <Application>Microsoft Office PowerPoint</Application>
  <PresentationFormat>Широкоэкранный</PresentationFormat>
  <Paragraphs>125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Helvetica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Trusova Alexandra</cp:lastModifiedBy>
  <cp:revision>51</cp:revision>
  <dcterms:created xsi:type="dcterms:W3CDTF">2020-10-11T20:35:20Z</dcterms:created>
  <dcterms:modified xsi:type="dcterms:W3CDTF">2020-11-05T15:50:01Z</dcterms:modified>
</cp:coreProperties>
</file>