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sldIdLst>
    <p:sldId id="256" r:id="rId2"/>
    <p:sldId id="260" r:id="rId3"/>
    <p:sldId id="257" r:id="rId4"/>
    <p:sldId id="264" r:id="rId5"/>
    <p:sldId id="258" r:id="rId6"/>
    <p:sldId id="266" r:id="rId7"/>
    <p:sldId id="269" r:id="rId8"/>
    <p:sldId id="265" r:id="rId9"/>
    <p:sldId id="267" r:id="rId10"/>
    <p:sldId id="268" r:id="rId11"/>
    <p:sldId id="270" r:id="rId12"/>
    <p:sldId id="271" r:id="rId13"/>
    <p:sldId id="259" r:id="rId14"/>
    <p:sldId id="277" r:id="rId15"/>
    <p:sldId id="280" r:id="rId16"/>
    <p:sldId id="281" r:id="rId17"/>
    <p:sldId id="279" r:id="rId18"/>
    <p:sldId id="278" r:id="rId19"/>
    <p:sldId id="284" r:id="rId20"/>
    <p:sldId id="285" r:id="rId21"/>
    <p:sldId id="286" r:id="rId22"/>
    <p:sldId id="287" r:id="rId23"/>
    <p:sldId id="282" r:id="rId24"/>
    <p:sldId id="263" r:id="rId25"/>
    <p:sldId id="261" r:id="rId26"/>
    <p:sldId id="28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804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8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191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382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080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6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188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29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770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380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481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3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ndpotanin.ru/competitions/" TargetMode="External"/><Relationship Id="rId2" Type="http://schemas.openxmlformats.org/officeDocument/2006/relationships/hyperlink" Target="https://www.fondpotanin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ndpotanin.ru/competitions/" TargetMode="External"/><Relationship Id="rId2" Type="http://schemas.openxmlformats.org/officeDocument/2006/relationships/hyperlink" Target="https://www.fondpotanin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Межсекторный подход в социальном проектировании 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1" y="0"/>
            <a:ext cx="8302660" cy="467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80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19" y="1324695"/>
            <a:ext cx="5849781" cy="3973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996" y="3107199"/>
            <a:ext cx="4405902" cy="2936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996" y="174171"/>
            <a:ext cx="4400617" cy="29330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49441" y="435428"/>
            <a:ext cx="418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Встреча с представителем администрации города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67542" y="6176540"/>
            <a:ext cx="435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Встречи участников сообщества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131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67" y="4216224"/>
            <a:ext cx="3690473" cy="24597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207" y="134163"/>
            <a:ext cx="4907530" cy="3270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207" y="3405051"/>
            <a:ext cx="4907530" cy="32708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67" y="1451252"/>
            <a:ext cx="3690473" cy="27649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24205" y="496389"/>
            <a:ext cx="3344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Выставка «Сады земные» Городской </a:t>
            </a:r>
            <a:r>
              <a:rPr lang="ru-RU" dirty="0" err="1" smtClean="0"/>
              <a:t>ботсад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239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66" y="1236703"/>
            <a:ext cx="5779179" cy="4334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245" y="452845"/>
            <a:ext cx="4284619" cy="57128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83" y="452845"/>
            <a:ext cx="3017800" cy="22633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4560" y="5796337"/>
            <a:ext cx="4441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Передвижная выставка «Сады земные»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432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17966"/>
            <a:ext cx="3370218" cy="264218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Искусство</a:t>
            </a:r>
            <a:br>
              <a:rPr lang="ru-RU" sz="2800" dirty="0" smtClean="0"/>
            </a:br>
            <a:r>
              <a:rPr lang="ru-RU" sz="2800" dirty="0" smtClean="0"/>
              <a:t>Современное искусство</a:t>
            </a:r>
            <a:br>
              <a:rPr lang="ru-RU" sz="2800" dirty="0" smtClean="0"/>
            </a:br>
            <a:r>
              <a:rPr lang="ru-RU" sz="2800" dirty="0" smtClean="0"/>
              <a:t>Природа</a:t>
            </a:r>
            <a:br>
              <a:rPr lang="ru-RU" sz="2800" dirty="0" smtClean="0"/>
            </a:br>
            <a:r>
              <a:rPr lang="ru-RU" sz="2800" dirty="0" smtClean="0"/>
              <a:t>Среда</a:t>
            </a:r>
            <a:br>
              <a:rPr lang="ru-RU" sz="2800" dirty="0" smtClean="0"/>
            </a:br>
            <a:r>
              <a:rPr lang="ru-RU" sz="2800" dirty="0" smtClean="0"/>
              <a:t>Сообщества</a:t>
            </a:r>
            <a:br>
              <a:rPr lang="ru-RU" sz="2800" dirty="0" smtClean="0"/>
            </a:br>
            <a:r>
              <a:rPr lang="ru-RU" sz="2800" dirty="0" smtClean="0"/>
              <a:t>Экология</a:t>
            </a:r>
            <a:br>
              <a:rPr lang="ru-RU" sz="2800" dirty="0" smtClean="0"/>
            </a:br>
            <a:r>
              <a:rPr lang="ru-RU" sz="2800" dirty="0" err="1" smtClean="0"/>
              <a:t>Экопросвещение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68" y="139336"/>
            <a:ext cx="3257007" cy="3257007"/>
          </a:xfrm>
        </p:spPr>
      </p:pic>
      <p:sp>
        <p:nvSpPr>
          <p:cNvPr id="5" name="Прямоугольник 4"/>
          <p:cNvSpPr/>
          <p:nvPr/>
        </p:nvSpPr>
        <p:spPr>
          <a:xfrm>
            <a:off x="4040778" y="1194307"/>
            <a:ext cx="27170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"Наблюдения открытого пространства" Музей-заповедник "</a:t>
            </a:r>
            <a:r>
              <a:rPr lang="ru-RU" dirty="0" err="1" smtClean="0">
                <a:solidFill>
                  <a:srgbClr val="050505"/>
                </a:solidFill>
                <a:latin typeface="Segoe UI Historic" panose="020B0502040204020203" pitchFamily="34" charset="0"/>
              </a:rPr>
              <a:t>Дивногорье</a:t>
            </a:r>
            <a:r>
              <a:rPr lang="ru-RU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«. Кураторы Яна Малиновская, Михаил </a:t>
            </a:r>
            <a:r>
              <a:rPr lang="ru-RU" dirty="0" err="1" smtClean="0">
                <a:solidFill>
                  <a:srgbClr val="050505"/>
                </a:solidFill>
                <a:latin typeface="Segoe UI Historic" panose="020B0502040204020203" pitchFamily="34" charset="0"/>
              </a:rPr>
              <a:t>Лылов</a:t>
            </a:r>
            <a:r>
              <a:rPr lang="ru-RU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.</a:t>
            </a:r>
          </a:p>
          <a:p>
            <a:r>
              <a:rPr lang="ru-RU" dirty="0"/>
              <a:t>Художественный проект: исследовательская резиденция, выставка, </a:t>
            </a:r>
            <a:r>
              <a:rPr lang="ru-RU" dirty="0" smtClean="0"/>
              <a:t>симпозиум.</a:t>
            </a:r>
          </a:p>
          <a:p>
            <a:endParaRPr lang="ru-RU" dirty="0" smtClean="0"/>
          </a:p>
          <a:p>
            <a:r>
              <a:rPr lang="ru-RU" dirty="0" smtClean="0"/>
              <a:t>Номинация «Лучший региональный проект» премия «Инновация»</a:t>
            </a:r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041" y="779907"/>
            <a:ext cx="4860492" cy="32434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071359" y="4205339"/>
            <a:ext cx="45545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«…мы хотим высветить и усилить художественными средствами «самостоятельные» и самоорганизующиеся процессы, которые сохраняют уникальность </a:t>
            </a:r>
            <a:r>
              <a:rPr lang="ru-RU" dirty="0" err="1"/>
              <a:t>Дивногорья</a:t>
            </a:r>
            <a:r>
              <a:rPr lang="ru-RU" dirty="0"/>
              <a:t>-места, </a:t>
            </a:r>
            <a:r>
              <a:rPr lang="ru-RU" dirty="0" err="1"/>
              <a:t>Дивногорья</a:t>
            </a:r>
            <a:r>
              <a:rPr lang="ru-RU" dirty="0"/>
              <a:t>-хутора, </a:t>
            </a:r>
            <a:r>
              <a:rPr lang="ru-RU" dirty="0" err="1"/>
              <a:t>Дивногорья</a:t>
            </a:r>
            <a:r>
              <a:rPr lang="ru-RU" dirty="0"/>
              <a:t>-музея, </a:t>
            </a:r>
            <a:r>
              <a:rPr lang="ru-RU" dirty="0" err="1"/>
              <a:t>Дивногорья</a:t>
            </a:r>
            <a:r>
              <a:rPr lang="ru-RU" dirty="0"/>
              <a:t> — памятника природы». </a:t>
            </a:r>
          </a:p>
        </p:txBody>
      </p:sp>
    </p:spTree>
    <p:extLst>
      <p:ext uri="{BB962C8B-B14F-4D97-AF65-F5344CB8AC3E}">
        <p14:creationId xmlns:p14="http://schemas.microsoft.com/office/powerpoint/2010/main" val="4277759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931" y="990599"/>
            <a:ext cx="8003177" cy="45017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77" y="289833"/>
            <a:ext cx="4220663" cy="2818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36" y="3903346"/>
            <a:ext cx="4083999" cy="28235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1005" y="269949"/>
            <a:ext cx="611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Музей-заповедник «</a:t>
            </a:r>
            <a:r>
              <a:rPr lang="ru-RU" dirty="0" err="1" smtClean="0"/>
              <a:t>Дивногорье</a:t>
            </a:r>
            <a:r>
              <a:rPr lang="ru-RU" dirty="0" smtClean="0"/>
              <a:t>», Воронежская область</a:t>
            </a:r>
          </a:p>
          <a:p>
            <a:r>
              <a:rPr lang="ru-RU" dirty="0" smtClean="0"/>
              <a:t>Кураторское исследование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543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592" y="1435978"/>
            <a:ext cx="7072607" cy="53044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" y="359739"/>
            <a:ext cx="5163502" cy="3872627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167085" y="726012"/>
            <a:ext cx="4751978" cy="3436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/>
              <a:t>Арт-резиденция, </a:t>
            </a:r>
            <a:r>
              <a:rPr kumimoji="0" lang="ru-RU" altLang="ru-RU" sz="2100" b="0" i="0" u="none" strike="noStrike" cap="none" normalizeH="0" baseline="0" dirty="0" err="1" smtClean="0">
                <a:ln>
                  <a:noFill/>
                </a:ln>
                <a:effectLst/>
                <a:latin typeface="inherit"/>
              </a:rPr>
              <a:t>artistic</a:t>
            </a:r>
            <a:r>
              <a:rPr kumimoji="0" lang="ru-RU" altLang="ru-RU" sz="2100" b="0" i="0" u="none" strike="noStrike" cap="none" normalizeH="0" baseline="0" dirty="0" smtClean="0">
                <a:ln>
                  <a:noFill/>
                </a:ln>
                <a:effectLst/>
                <a:latin typeface="inherit"/>
              </a:rPr>
              <a:t> </a:t>
            </a:r>
            <a:r>
              <a:rPr kumimoji="0" lang="ru-RU" altLang="ru-RU" sz="2100" b="0" i="0" u="none" strike="noStrike" cap="none" normalizeH="0" baseline="0" dirty="0" err="1" smtClean="0">
                <a:ln>
                  <a:noFill/>
                </a:ln>
                <a:effectLst/>
                <a:latin typeface="inherit"/>
              </a:rPr>
              <a:t>research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025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17" y="469087"/>
            <a:ext cx="4965571" cy="37260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53" y="2865386"/>
            <a:ext cx="2914851" cy="38844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905" y="566368"/>
            <a:ext cx="4333095" cy="5774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81" y="4161522"/>
            <a:ext cx="3449372" cy="2588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69" y="4161522"/>
            <a:ext cx="1705572" cy="2272936"/>
          </a:xfrm>
          <a:prstGeom prst="rect">
            <a:avLst/>
          </a:prstGeom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191780" y="3015010"/>
            <a:ext cx="3667124" cy="6668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/>
              <a:t>Арт-резиденция,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1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artistic</a:t>
            </a:r>
            <a:r>
              <a:rPr kumimoji="0" lang="ru-RU" altLang="ru-RU" sz="21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 </a:t>
            </a:r>
            <a:r>
              <a:rPr kumimoji="0" lang="ru-RU" altLang="ru-RU" sz="21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research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59" y="254392"/>
            <a:ext cx="3678946" cy="276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89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02" y="3615678"/>
            <a:ext cx="3846054" cy="28860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133" y="158130"/>
            <a:ext cx="2683958" cy="35786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091" y="440951"/>
            <a:ext cx="3186707" cy="4246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40" y="440951"/>
            <a:ext cx="4320296" cy="32418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56" y="3358033"/>
            <a:ext cx="4471975" cy="33539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30" y="1839548"/>
            <a:ext cx="2904270" cy="21793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531" y="3584285"/>
            <a:ext cx="2263266" cy="3016148"/>
          </a:xfrm>
          <a:prstGeom prst="rect">
            <a:avLst/>
          </a:prstGeom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266556" y="3232302"/>
            <a:ext cx="5072742" cy="343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/>
              <a:t>Арт-резиденция, </a:t>
            </a:r>
            <a:r>
              <a:rPr kumimoji="0" lang="ru-RU" altLang="ru-RU" sz="21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artistic</a:t>
            </a:r>
            <a:r>
              <a:rPr kumimoji="0" lang="ru-RU" altLang="ru-RU" sz="21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 </a:t>
            </a:r>
            <a:r>
              <a:rPr kumimoji="0" lang="ru-RU" altLang="ru-RU" sz="21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research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137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37102" cy="4152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02" y="1609595"/>
            <a:ext cx="5577417" cy="41851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479" y="4152826"/>
            <a:ext cx="3557623" cy="26695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87" y="0"/>
            <a:ext cx="2066313" cy="32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64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6005"/>
            <a:ext cx="6461762" cy="43119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40" y="0"/>
            <a:ext cx="5770460" cy="38491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781284" y="4188822"/>
            <a:ext cx="50509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Куда </a:t>
            </a:r>
            <a:r>
              <a:rPr lang="ru-RU" sz="1600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бегут собаки/ Влад Булатов, Наталья </a:t>
            </a:r>
            <a:r>
              <a:rPr lang="ru-RU" sz="1600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Грехова</a:t>
            </a:r>
            <a:r>
              <a:rPr lang="ru-RU" sz="1600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, Алексей </a:t>
            </a:r>
            <a:r>
              <a:rPr lang="ru-RU" sz="1600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Корзухин</a:t>
            </a:r>
            <a:r>
              <a:rPr lang="ru-RU" sz="1600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, Ольга </a:t>
            </a:r>
            <a:r>
              <a:rPr lang="ru-RU" sz="1600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Иноземцева</a:t>
            </a:r>
            <a:endParaRPr lang="ru-RU" sz="1600" b="1" dirty="0">
              <a:solidFill>
                <a:srgbClr val="050505"/>
              </a:solidFill>
              <a:latin typeface="Segoe UI Historic" panose="020B0502040204020203" pitchFamily="34" charset="0"/>
            </a:endParaRPr>
          </a:p>
          <a:p>
            <a:r>
              <a:rPr lang="ru-RU" sz="1600" b="1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«Звуки </a:t>
            </a:r>
            <a:r>
              <a:rPr lang="ru-RU" sz="1600" b="1" dirty="0" err="1" smtClean="0">
                <a:solidFill>
                  <a:srgbClr val="050505"/>
                </a:solidFill>
                <a:latin typeface="Segoe UI Historic" panose="020B0502040204020203" pitchFamily="34" charset="0"/>
              </a:rPr>
              <a:t>Мумуки</a:t>
            </a:r>
            <a:r>
              <a:rPr lang="ru-RU" sz="1600" b="1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»</a:t>
            </a:r>
          </a:p>
          <a:p>
            <a:r>
              <a:rPr lang="ru-RU" sz="1600" dirty="0" err="1"/>
              <a:t>Мумука</a:t>
            </a:r>
            <a:r>
              <a:rPr lang="ru-RU" sz="1600" dirty="0"/>
              <a:t> – земля зрячих, но невидящих. Мы прибыли оттуда, и в </a:t>
            </a:r>
            <a:r>
              <a:rPr lang="ru-RU" sz="1600" dirty="0" err="1"/>
              <a:t>Дивногорье</a:t>
            </a:r>
            <a:r>
              <a:rPr lang="ru-RU" sz="1600" dirty="0"/>
              <a:t> с особой грустью думаем о ней. Звуки </a:t>
            </a:r>
            <a:r>
              <a:rPr lang="ru-RU" sz="1600" dirty="0" err="1"/>
              <a:t>Мумуки</a:t>
            </a:r>
            <a:r>
              <a:rPr lang="ru-RU" sz="1600" dirty="0"/>
              <a:t> – это маяк для наших соплеменников, чтобы они, повинуясь ветру, смогли вернуться из этой зачарованной реальности.</a:t>
            </a:r>
            <a:endParaRPr lang="ru-RU" sz="1600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9303" y="165463"/>
            <a:ext cx="55996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Лаборатория </a:t>
            </a:r>
            <a:r>
              <a:rPr lang="ru-RU" b="1" dirty="0"/>
              <a:t>городской фауны/Алексей </a:t>
            </a:r>
            <a:r>
              <a:rPr lang="ru-RU" b="1" dirty="0" err="1"/>
              <a:t>Булдаков</a:t>
            </a:r>
            <a:r>
              <a:rPr lang="ru-RU" b="1" dirty="0"/>
              <a:t> и Анастасия Потемкина</a:t>
            </a:r>
          </a:p>
          <a:p>
            <a:r>
              <a:rPr lang="ru-RU" b="1" dirty="0"/>
              <a:t>"Стог"</a:t>
            </a:r>
          </a:p>
          <a:p>
            <a:r>
              <a:rPr lang="ru-RU" dirty="0" smtClean="0"/>
              <a:t>В </a:t>
            </a:r>
            <a:r>
              <a:rPr lang="ru-RU" dirty="0"/>
              <a:t>поведении </a:t>
            </a:r>
            <a:r>
              <a:rPr lang="ru-RU" dirty="0" smtClean="0"/>
              <a:t>борщевика-сорняка</a:t>
            </a:r>
            <a:r>
              <a:rPr lang="ru-RU" dirty="0"/>
              <a:t>, в его стремлении захватить как можно большую территорию угадываются зачатки государственности, желание обрести свою «землю обетованную», даже ценой беспрецедентного насилия. </a:t>
            </a:r>
          </a:p>
        </p:txBody>
      </p:sp>
    </p:spTree>
    <p:extLst>
      <p:ext uri="{BB962C8B-B14F-4D97-AF65-F5344CB8AC3E}">
        <p14:creationId xmlns:p14="http://schemas.microsoft.com/office/powerpoint/2010/main" val="3287500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5207726"/>
            <a:ext cx="3017521" cy="5172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</a:t>
            </a:r>
            <a:br>
              <a:rPr lang="ru-RU" dirty="0" smtClean="0"/>
            </a:br>
            <a:r>
              <a:rPr lang="ru-RU" dirty="0" smtClean="0"/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0640" y="592182"/>
            <a:ext cx="6479176" cy="5904411"/>
          </a:xfrm>
        </p:spPr>
        <p:txBody>
          <a:bodyPr/>
          <a:lstStyle/>
          <a:p>
            <a:r>
              <a:rPr lang="ru-RU" dirty="0" smtClean="0"/>
              <a:t>Проблемный тезис</a:t>
            </a:r>
          </a:p>
          <a:p>
            <a:r>
              <a:rPr lang="ru-RU" dirty="0" smtClean="0"/>
              <a:t>Исследование</a:t>
            </a:r>
          </a:p>
          <a:p>
            <a:r>
              <a:rPr lang="ru-RU" dirty="0" smtClean="0"/>
              <a:t>Формулировка проблемы</a:t>
            </a:r>
          </a:p>
          <a:p>
            <a:r>
              <a:rPr lang="ru-RU" dirty="0" smtClean="0"/>
              <a:t>Постановка цели и задач</a:t>
            </a:r>
          </a:p>
          <a:p>
            <a:r>
              <a:rPr lang="ru-RU" dirty="0" smtClean="0"/>
              <a:t>Описание проекта</a:t>
            </a:r>
          </a:p>
          <a:p>
            <a:r>
              <a:rPr lang="ru-RU" dirty="0" smtClean="0"/>
              <a:t>Реализация. Мероприятия по решению задач</a:t>
            </a:r>
          </a:p>
          <a:p>
            <a:r>
              <a:rPr lang="ru-RU" dirty="0" smtClean="0"/>
              <a:t>Календарный план</a:t>
            </a:r>
          </a:p>
          <a:p>
            <a:r>
              <a:rPr lang="ru-RU" dirty="0" smtClean="0"/>
              <a:t>Команда</a:t>
            </a:r>
          </a:p>
          <a:p>
            <a:r>
              <a:rPr lang="ru-RU" dirty="0" smtClean="0"/>
              <a:t>Бюджет</a:t>
            </a:r>
          </a:p>
          <a:p>
            <a:r>
              <a:rPr lang="ru-RU" dirty="0" smtClean="0"/>
              <a:t>Партнеры/Фонды</a:t>
            </a:r>
          </a:p>
          <a:p>
            <a:r>
              <a:rPr lang="ru-RU" dirty="0" smtClean="0"/>
              <a:t>Анализ результатов</a:t>
            </a:r>
          </a:p>
          <a:p>
            <a:r>
              <a:rPr lang="ru-RU" dirty="0" smtClean="0"/>
              <a:t>Дальнейшая жизнь проекта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268458"/>
            <a:ext cx="4249783" cy="356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52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116" y="2166869"/>
            <a:ext cx="6219825" cy="46672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86933" cy="39805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801" y="2166869"/>
            <a:ext cx="2935122" cy="46672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10757" y="135544"/>
            <a:ext cx="84629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Татьяна </a:t>
            </a:r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Данилевская, Михаил </a:t>
            </a:r>
            <a:r>
              <a:rPr lang="ru-RU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Лылов</a:t>
            </a:r>
            <a:endParaRPr lang="ru-RU" b="1" dirty="0">
              <a:solidFill>
                <a:srgbClr val="050505"/>
              </a:solidFill>
              <a:latin typeface="Segoe UI Historic" panose="020B0502040204020203" pitchFamily="34" charset="0"/>
            </a:endParaRPr>
          </a:p>
          <a:p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Радио «Голос </a:t>
            </a:r>
            <a:r>
              <a:rPr lang="ru-RU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Дивногорья</a:t>
            </a:r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» </a:t>
            </a:r>
          </a:p>
          <a:p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Серия передач, связывающая различные сосуществующие на одной территории группы людей - жителей хутора, сотрудников музея-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заповедника,художников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 – в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аудиопространстве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. Мерцая между голосовыми и радиоволнами, художник становится приёмником-передатчиком, регистрирующим полифонию, создаваемую живой территорией.</a:t>
            </a:r>
            <a:endParaRPr lang="ru-R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791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72297" y="144589"/>
            <a:ext cx="72368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Евгения </a:t>
            </a:r>
            <a:r>
              <a:rPr lang="ru-RU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Ножкина</a:t>
            </a:r>
            <a:endParaRPr lang="ru-RU" b="1" dirty="0">
              <a:solidFill>
                <a:srgbClr val="050505"/>
              </a:solidFill>
              <a:latin typeface="Segoe UI Historic" panose="020B0502040204020203" pitchFamily="34" charset="0"/>
            </a:endParaRPr>
          </a:p>
          <a:p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"Дорогие сердцу"</a:t>
            </a:r>
          </a:p>
          <a:p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В домике пасечника живут образы людей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Дивногорья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, коренных жителей и переселившихся сюда из других мест много лет назад. Образы разные, как и люди, зафиксированные в своей повседневной жизни: ожидающие важных событий, радостные, грустящие, задумчивые, полные забот. Материал для работ собран у местных жителей. Это вещи, уже давно не используемые, но хранящие память о важных днях, годах, дорогие сердцу, рассказывающие нам истории своих хозяев, которые складываются в жизнь хутора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Дивногорья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.</a:t>
            </a:r>
            <a:endParaRPr lang="ru-R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585" y="3128831"/>
            <a:ext cx="5295764" cy="35339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5" y="3208502"/>
            <a:ext cx="4691572" cy="31307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4589"/>
            <a:ext cx="4024665" cy="268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13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341" y="414860"/>
            <a:ext cx="8796610" cy="58700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4172" y="343823"/>
            <a:ext cx="269965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Алексей </a:t>
            </a:r>
            <a:r>
              <a:rPr lang="ru-RU" b="1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Шиндин</a:t>
            </a:r>
            <a:endParaRPr lang="ru-RU" b="1" dirty="0">
              <a:solidFill>
                <a:srgbClr val="050505"/>
              </a:solidFill>
              <a:latin typeface="Segoe UI Historic" panose="020B0502040204020203" pitchFamily="34" charset="0"/>
            </a:endParaRPr>
          </a:p>
          <a:p>
            <a:r>
              <a:rPr lang="ru-RU" b="1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"</a:t>
            </a:r>
            <a:r>
              <a:rPr lang="ru-RU" b="1" dirty="0">
                <a:solidFill>
                  <a:srgbClr val="050505"/>
                </a:solidFill>
                <a:latin typeface="Segoe UI Historic" panose="020B0502040204020203" pitchFamily="34" charset="0"/>
              </a:rPr>
              <a:t>Обратная связь"</a:t>
            </a:r>
          </a:p>
          <a:p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Посредством плетения происходит кодирование истории и признаков места. В коде ландшафта художник выбирает, группирует сочленения личного, природного, общественного и предлагает зрителю художественный поиск ключей к языку территории.</a:t>
            </a:r>
          </a:p>
          <a:p>
            <a:r>
              <a:rPr lang="ru-RU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Герб 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– оберег из полевых цветов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Дивногорья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. </a:t>
            </a:r>
            <a:r>
              <a:rPr lang="ru-RU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Между тем, кто делает оберег и тем, для кого он предназначен, есть особая связь.</a:t>
            </a:r>
            <a:endParaRPr lang="ru-R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235" y="165463"/>
            <a:ext cx="3643473" cy="243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80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62" y="1254032"/>
            <a:ext cx="3449048" cy="344904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902729"/>
              </p:ext>
            </p:extLst>
          </p:nvPr>
        </p:nvGraphicFramePr>
        <p:xfrm>
          <a:off x="4445850" y="646441"/>
          <a:ext cx="7393575" cy="5573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6225">
                  <a:extLst>
                    <a:ext uri="{9D8B030D-6E8A-4147-A177-3AD203B41FA5}">
                      <a16:colId xmlns:a16="http://schemas.microsoft.com/office/drawing/2014/main" val="4258060202"/>
                    </a:ext>
                  </a:extLst>
                </a:gridCol>
                <a:gridCol w="1056225">
                  <a:extLst>
                    <a:ext uri="{9D8B030D-6E8A-4147-A177-3AD203B41FA5}">
                      <a16:colId xmlns:a16="http://schemas.microsoft.com/office/drawing/2014/main" val="2659043766"/>
                    </a:ext>
                  </a:extLst>
                </a:gridCol>
                <a:gridCol w="895107">
                  <a:extLst>
                    <a:ext uri="{9D8B030D-6E8A-4147-A177-3AD203B41FA5}">
                      <a16:colId xmlns:a16="http://schemas.microsoft.com/office/drawing/2014/main" val="2854360484"/>
                    </a:ext>
                  </a:extLst>
                </a:gridCol>
                <a:gridCol w="1120160">
                  <a:extLst>
                    <a:ext uri="{9D8B030D-6E8A-4147-A177-3AD203B41FA5}">
                      <a16:colId xmlns:a16="http://schemas.microsoft.com/office/drawing/2014/main" val="3682490405"/>
                    </a:ext>
                  </a:extLst>
                </a:gridCol>
                <a:gridCol w="1153408">
                  <a:extLst>
                    <a:ext uri="{9D8B030D-6E8A-4147-A177-3AD203B41FA5}">
                      <a16:colId xmlns:a16="http://schemas.microsoft.com/office/drawing/2014/main" val="3551883524"/>
                    </a:ext>
                  </a:extLst>
                </a:gridCol>
                <a:gridCol w="1056225">
                  <a:extLst>
                    <a:ext uri="{9D8B030D-6E8A-4147-A177-3AD203B41FA5}">
                      <a16:colId xmlns:a16="http://schemas.microsoft.com/office/drawing/2014/main" val="2735407905"/>
                    </a:ext>
                  </a:extLst>
                </a:gridCol>
                <a:gridCol w="1056225">
                  <a:extLst>
                    <a:ext uri="{9D8B030D-6E8A-4147-A177-3AD203B41FA5}">
                      <a16:colId xmlns:a16="http://schemas.microsoft.com/office/drawing/2014/main" val="259145359"/>
                    </a:ext>
                  </a:extLst>
                </a:gridCol>
              </a:tblGrid>
              <a:tr h="68842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одежда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язык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традиции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ремесла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кухня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история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01595"/>
                  </a:ext>
                </a:extLst>
              </a:tr>
              <a:tr h="6884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экология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526515"/>
                  </a:ext>
                </a:extLst>
              </a:tr>
              <a:tr h="6884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среда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284877"/>
                  </a:ext>
                </a:extLst>
              </a:tr>
              <a:tr h="6884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гендер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081583"/>
                  </a:ext>
                </a:extLst>
              </a:tr>
              <a:tr h="6884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экономика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4531415"/>
                  </a:ext>
                </a:extLst>
              </a:tr>
              <a:tr h="75448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598663"/>
                  </a:ext>
                </a:extLst>
              </a:tr>
              <a:tr h="6884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семья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843238"/>
                  </a:ext>
                </a:extLst>
              </a:tr>
              <a:tr h="68842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орнамент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песня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праздник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керамика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десерты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место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830405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7689" y="358110"/>
            <a:ext cx="3591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Морфологический анализ. Конструктор идей.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998843" y="173444"/>
            <a:ext cx="62875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Этническая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общность (</a:t>
            </a:r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культура, язык, образ жизни, быт)</a:t>
            </a:r>
            <a:endParaRPr lang="ru-RU" sz="16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41900" y="1079863"/>
            <a:ext cx="461665" cy="450233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Современные вызовы, проблематика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42831" y="6298105"/>
            <a:ext cx="62875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Объекты внутри элементов этнической общности</a:t>
            </a:r>
            <a:endParaRPr lang="ru-RU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1948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0480" y="1123837"/>
            <a:ext cx="7463245" cy="5555636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dirty="0"/>
              <a:t>Благотворительный фонд «</a:t>
            </a:r>
            <a:r>
              <a:rPr lang="ru-RU" dirty="0" err="1"/>
              <a:t>Синара</a:t>
            </a:r>
            <a:r>
              <a:rPr lang="ru-RU" dirty="0"/>
              <a:t>» </a:t>
            </a:r>
            <a:r>
              <a:rPr lang="ru-RU" dirty="0" smtClean="0"/>
              <a:t>для НКО </a:t>
            </a:r>
            <a:r>
              <a:rPr lang="ru-RU" dirty="0"/>
              <a:t>Свердловской, Ростовской, Волгоградской и Оренбургской областей </a:t>
            </a:r>
            <a:r>
              <a:rPr lang="ru-RU" dirty="0" smtClean="0"/>
              <a:t> </a:t>
            </a:r>
            <a:r>
              <a:rPr lang="en-US" dirty="0" smtClean="0"/>
              <a:t>bf-sinara.com/press-</a:t>
            </a:r>
            <a:r>
              <a:rPr lang="en-US" dirty="0" err="1" smtClean="0"/>
              <a:t>centr</a:t>
            </a:r>
            <a:r>
              <a:rPr lang="en-US" dirty="0" smtClean="0"/>
              <a:t>/news/30995</a:t>
            </a:r>
            <a:r>
              <a:rPr lang="en-US" dirty="0"/>
              <a:t>/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/>
              <a:t>Благотворительный фонд </a:t>
            </a:r>
            <a:r>
              <a:rPr lang="ru-RU" dirty="0" smtClean="0"/>
              <a:t>«Школы мира». Система образования в международных колледжах </a:t>
            </a:r>
            <a:r>
              <a:rPr lang="en-US" dirty="0"/>
              <a:t>https://www.ru.uwc.org/ 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/>
              <a:t>Благотворительный фонд «</a:t>
            </a:r>
            <a:r>
              <a:rPr lang="ru-RU" dirty="0" err="1"/>
              <a:t>СиЭсЭс</a:t>
            </a:r>
            <a:r>
              <a:rPr lang="ru-RU" dirty="0"/>
              <a:t>» </a:t>
            </a:r>
            <a:r>
              <a:rPr lang="ru-RU" dirty="0" smtClean="0"/>
              <a:t>Гранты для НКО для детей </a:t>
            </a:r>
            <a:r>
              <a:rPr lang="en-US" dirty="0" smtClean="0"/>
              <a:t>stronger.cssfoundation.org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/>
              <a:t>Институт развития интернета (АНО «ИРИ</a:t>
            </a:r>
            <a:r>
              <a:rPr lang="ru-RU" dirty="0" smtClean="0"/>
              <a:t>»). Конкурс на создание контента. Конкурс. ИРИ. РФ. </a:t>
            </a:r>
          </a:p>
          <a:p>
            <a:pPr marL="457200" indent="-457200">
              <a:buAutoNum type="arabicPeriod"/>
            </a:pPr>
            <a:r>
              <a:rPr lang="ru-RU" dirty="0" err="1" smtClean="0"/>
              <a:t>Россмолодежь</a:t>
            </a:r>
            <a:r>
              <a:rPr lang="ru-RU" dirty="0" smtClean="0"/>
              <a:t> </a:t>
            </a:r>
            <a:r>
              <a:rPr lang="en-US" dirty="0" smtClean="0"/>
              <a:t>grant.myrosmol.ru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/>
              <a:t>Компания “Норильский никель” </a:t>
            </a:r>
            <a:r>
              <a:rPr lang="en-US" dirty="0"/>
              <a:t>nncharity.ru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/>
              <a:t>Райффайзенбанк и благотворительный фонд «Хорошие истории». Конкурс «Серебряный возраст» </a:t>
            </a:r>
            <a:r>
              <a:rPr lang="en-US" dirty="0"/>
              <a:t>grants.culture.ru/grants/</a:t>
            </a:r>
            <a:r>
              <a:rPr lang="en-US" dirty="0" err="1"/>
              <a:t>serebryanyy-vozrast</a:t>
            </a:r>
            <a:endParaRPr lang="ru-RU" dirty="0"/>
          </a:p>
          <a:p>
            <a:pPr marL="457200" indent="-457200">
              <a:buFont typeface="Wingdings 2" pitchFamily="18" charset="2"/>
              <a:buAutoNum type="arabicPeriod"/>
            </a:pPr>
            <a:r>
              <a:rPr lang="ru-RU" dirty="0"/>
              <a:t>Гугл. </a:t>
            </a:r>
            <a:r>
              <a:rPr lang="en-US" dirty="0" err="1"/>
              <a:t>GoogleGrants</a:t>
            </a:r>
            <a:r>
              <a:rPr lang="en-US" dirty="0"/>
              <a:t>. </a:t>
            </a:r>
            <a:endParaRPr lang="ru-RU" dirty="0"/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endParaRPr lang="ru-RU" dirty="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57132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0BB5AD"/>
                </a:solidFill>
                <a:effectLst/>
                <a:latin typeface="PT Serif Caption"/>
                <a:hlinkClick r:id="rId2"/>
              </a:rPr>
              <a:t>Благотворительный фонд Владимира Потанина</a:t>
            </a:r>
            <a:endParaRPr kumimoji="0" lang="ru-RU" altLang="ru-RU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PT Serif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48626F"/>
                </a:solidFill>
                <a:effectLst/>
                <a:latin typeface="PT Serif Caption"/>
                <a:hlinkClick r:id="rId3"/>
              </a:rPr>
              <a:t>Конкурсы</a:t>
            </a: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3211" y="3622767"/>
            <a:ext cx="3257006" cy="21022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Фонды </a:t>
            </a:r>
            <a:br>
              <a:rPr lang="ru-RU" dirty="0" smtClean="0"/>
            </a:br>
            <a:r>
              <a:rPr lang="ru-RU" dirty="0" smtClean="0"/>
              <a:t>и программы КСО компаний РФ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81" y="148045"/>
            <a:ext cx="3420715" cy="326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56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11" y="3622767"/>
            <a:ext cx="3257006" cy="21022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Фонды </a:t>
            </a:r>
            <a:br>
              <a:rPr lang="ru-RU" dirty="0" smtClean="0"/>
            </a:br>
            <a:r>
              <a:rPr lang="ru-RU" dirty="0" smtClean="0"/>
              <a:t>и программы КСО компаний РФ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3989" y="801189"/>
            <a:ext cx="7149736" cy="5677988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AutoNum type="arabicPeriod"/>
            </a:pPr>
            <a:r>
              <a:rPr lang="ru-RU" dirty="0"/>
              <a:t>Благотворительный фонд «КАФ» </a:t>
            </a:r>
            <a:r>
              <a:rPr lang="en-US" dirty="0" smtClean="0"/>
              <a:t>www.cafrussia.ru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/>
              <a:t>Глобальный Фонд для Женщин </a:t>
            </a:r>
            <a:r>
              <a:rPr lang="en-US" dirty="0"/>
              <a:t>globalfundforwomen.org</a:t>
            </a:r>
            <a:endParaRPr lang="ru-RU" dirty="0" smtClean="0"/>
          </a:p>
          <a:p>
            <a:pPr marL="457200" indent="-457200">
              <a:buFont typeface="Wingdings 2" pitchFamily="18" charset="2"/>
              <a:buAutoNum type="arabicPeriod"/>
            </a:pPr>
            <a:r>
              <a:rPr lang="ru-RU" dirty="0"/>
              <a:t>Благотворительный фонд Владимира Потанина </a:t>
            </a:r>
            <a:r>
              <a:rPr lang="en-US" dirty="0"/>
              <a:t>fondpotanin.ru</a:t>
            </a:r>
            <a:endParaRPr lang="ru-RU" dirty="0"/>
          </a:p>
          <a:p>
            <a:pPr marL="457200" indent="-457200">
              <a:buFont typeface="Wingdings 2" pitchFamily="18" charset="2"/>
              <a:buAutoNum type="arabicPeriod"/>
            </a:pPr>
            <a:r>
              <a:rPr lang="ru-RU" dirty="0"/>
              <a:t>Благотворительный Фонд Елены и Геннадия </a:t>
            </a:r>
            <a:r>
              <a:rPr lang="ru-RU" dirty="0" smtClean="0"/>
              <a:t>Тимченко </a:t>
            </a:r>
            <a:r>
              <a:rPr lang="en-US" dirty="0" smtClean="0"/>
              <a:t>timchenkofoundation.org</a:t>
            </a:r>
            <a:endParaRPr lang="ru-RU" dirty="0" smtClean="0"/>
          </a:p>
          <a:p>
            <a:pPr marL="457200" indent="-457200">
              <a:buFont typeface="Wingdings 2" pitchFamily="18" charset="2"/>
              <a:buAutoNum type="arabicPeriod"/>
            </a:pPr>
            <a:r>
              <a:rPr lang="ru-RU" dirty="0" smtClean="0"/>
              <a:t>Фонд </a:t>
            </a:r>
            <a:r>
              <a:rPr lang="ru-RU" dirty="0"/>
              <a:t>поддержки молодых ученых имени Геннадия Комиссарова </a:t>
            </a:r>
            <a:r>
              <a:rPr lang="en-US" dirty="0"/>
              <a:t>komissarov-foundation.ru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Фонд </a:t>
            </a:r>
            <a:r>
              <a:rPr lang="ru-RU" dirty="0"/>
              <a:t>поддержки </a:t>
            </a:r>
            <a:r>
              <a:rPr lang="ru-RU" dirty="0" smtClean="0"/>
              <a:t>образовательных проектов </a:t>
            </a:r>
            <a:r>
              <a:rPr lang="ru-RU" dirty="0"/>
              <a:t>при информационной поддержке Совета Федерации </a:t>
            </a:r>
            <a:r>
              <a:rPr lang="ru-RU" dirty="0" smtClean="0"/>
              <a:t>Федерального Собрания </a:t>
            </a:r>
            <a:r>
              <a:rPr lang="ru-RU" dirty="0"/>
              <a:t>Российской </a:t>
            </a:r>
            <a:r>
              <a:rPr lang="ru-RU" dirty="0" smtClean="0"/>
              <a:t>Федерации</a:t>
            </a:r>
            <a:r>
              <a:rPr lang="ru-RU" dirty="0"/>
              <a:t> </a:t>
            </a:r>
            <a:r>
              <a:rPr lang="en-US" dirty="0"/>
              <a:t> </a:t>
            </a:r>
            <a:r>
              <a:rPr lang="ru-RU" dirty="0" smtClean="0"/>
              <a:t>россия2035.рф</a:t>
            </a:r>
          </a:p>
          <a:p>
            <a:pPr marL="457200" indent="-457200">
              <a:buAutoNum type="arabicPeriod"/>
            </a:pPr>
            <a:r>
              <a:rPr lang="ru-RU" dirty="0" smtClean="0"/>
              <a:t>Международный </a:t>
            </a:r>
            <a:r>
              <a:rPr lang="ru-RU" dirty="0"/>
              <a:t>союз немецкой культуры (МСНК</a:t>
            </a:r>
            <a:r>
              <a:rPr lang="ru-RU" dirty="0" smtClean="0"/>
              <a:t>) </a:t>
            </a:r>
            <a:r>
              <a:rPr lang="en-US" dirty="0" smtClean="0"/>
              <a:t>konkurs.rusdeutsch.ru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Фонд </a:t>
            </a:r>
            <a:r>
              <a:rPr lang="ru-RU" dirty="0"/>
              <a:t>“Московский инновационный кластер” </a:t>
            </a:r>
            <a:r>
              <a:rPr lang="ru-RU" dirty="0" smtClean="0"/>
              <a:t>. </a:t>
            </a:r>
            <a:r>
              <a:rPr lang="en-US" dirty="0" err="1"/>
              <a:t>EdTech</a:t>
            </a:r>
            <a:r>
              <a:rPr lang="en-US" dirty="0"/>
              <a:t> Challenge - </a:t>
            </a:r>
            <a:r>
              <a:rPr lang="ru-RU" dirty="0"/>
              <a:t>технологический </a:t>
            </a:r>
            <a:r>
              <a:rPr lang="ru-RU" dirty="0" smtClean="0"/>
              <a:t>конкурс </a:t>
            </a:r>
            <a:r>
              <a:rPr lang="ru-RU" dirty="0"/>
              <a:t>в </a:t>
            </a:r>
            <a:r>
              <a:rPr lang="ru-RU" dirty="0" smtClean="0"/>
              <a:t>области образования </a:t>
            </a:r>
            <a:r>
              <a:rPr lang="en-US" dirty="0" err="1" smtClean="0"/>
              <a:t>i.moscow</a:t>
            </a:r>
            <a:r>
              <a:rPr lang="en-US" dirty="0" smtClean="0"/>
              <a:t>/</a:t>
            </a:r>
            <a:r>
              <a:rPr lang="en-US" dirty="0" err="1" smtClean="0"/>
              <a:t>tech_contests</a:t>
            </a:r>
            <a:r>
              <a:rPr lang="en-US" dirty="0" smtClean="0"/>
              <a:t>/edtechb2b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Фонд </a:t>
            </a:r>
            <a:r>
              <a:rPr lang="ru-RU" dirty="0"/>
              <a:t>культурных проектов “Четверг” </a:t>
            </a:r>
            <a:r>
              <a:rPr lang="ru-RU" dirty="0" smtClean="0"/>
              <a:t>. </a:t>
            </a:r>
            <a:r>
              <a:rPr lang="ru-RU" dirty="0"/>
              <a:t>Всероссийский конкурс культурных </a:t>
            </a:r>
            <a:r>
              <a:rPr lang="ru-RU" dirty="0" smtClean="0"/>
              <a:t>проектов. </a:t>
            </a:r>
            <a:r>
              <a:rPr lang="en-US" dirty="0" smtClean="0"/>
              <a:t>chetverg-fond.ru/open-calls/cultural-accelerator</a:t>
            </a:r>
            <a:endParaRPr lang="ru-RU" dirty="0" smtClean="0"/>
          </a:p>
          <a:p>
            <a:pPr marL="457200" indent="-457200">
              <a:buFont typeface="Wingdings 2" pitchFamily="18" charset="2"/>
              <a:buAutoNum type="arabicPeriod"/>
            </a:pPr>
            <a:r>
              <a:rPr lang="ru-RU" dirty="0"/>
              <a:t>Фонд «Навстречу </a:t>
            </a:r>
            <a:r>
              <a:rPr lang="ru-RU" dirty="0" smtClean="0"/>
              <a:t>переменам», конкурс </a:t>
            </a:r>
            <a:r>
              <a:rPr lang="ru-RU" dirty="0"/>
              <a:t>«Навстречу устойчивому развитию</a:t>
            </a:r>
            <a:r>
              <a:rPr lang="ru-RU" dirty="0" smtClean="0"/>
              <a:t>» (трудоустройство молодежи </a:t>
            </a:r>
            <a:r>
              <a:rPr lang="ru-RU" dirty="0"/>
              <a:t>с низкими стартовыми </a:t>
            </a:r>
            <a:r>
              <a:rPr lang="ru-RU" dirty="0" smtClean="0"/>
              <a:t>возможностями) </a:t>
            </a:r>
            <a:r>
              <a:rPr lang="en-US" dirty="0" smtClean="0"/>
              <a:t>https</a:t>
            </a:r>
            <a:r>
              <a:rPr lang="en-US" dirty="0"/>
              <a:t>://fond-navstrechu.ru/seminari/sib/</a:t>
            </a:r>
            <a:endParaRPr lang="ru-RU" dirty="0"/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endParaRPr lang="ru-RU" dirty="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57132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0BB5AD"/>
                </a:solidFill>
                <a:effectLst/>
                <a:latin typeface="PT Serif Caption"/>
                <a:hlinkClick r:id="rId2"/>
              </a:rPr>
              <a:t>Благотворительный фонд Владимира Потанина</a:t>
            </a:r>
            <a:endParaRPr kumimoji="0" lang="ru-RU" altLang="ru-RU" sz="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PT Serif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48626F"/>
                </a:solidFill>
                <a:effectLst/>
                <a:latin typeface="PT Serif Caption"/>
                <a:hlinkClick r:id="rId3"/>
              </a:rPr>
              <a:t>Конкурсы</a:t>
            </a: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81" y="148045"/>
            <a:ext cx="3420715" cy="326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25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/>
              <a:t>Спасибо!</a:t>
            </a:r>
            <a:endParaRPr lang="ru-RU" sz="4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Яна Малиновская</a:t>
            </a:r>
          </a:p>
          <a:p>
            <a:pPr algn="r"/>
            <a:r>
              <a:rPr lang="en-US" dirty="0" smtClean="0"/>
              <a:t>yanamalin@gmail.com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8171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405" y="4998721"/>
            <a:ext cx="3017521" cy="647923"/>
          </a:xfrm>
        </p:spPr>
        <p:txBody>
          <a:bodyPr/>
          <a:lstStyle/>
          <a:p>
            <a:r>
              <a:rPr lang="ru-RU" dirty="0" smtClean="0"/>
              <a:t>Нация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575" y="0"/>
            <a:ext cx="6858000" cy="6858000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36" y="179377"/>
            <a:ext cx="2524006" cy="413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34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93" y="4345577"/>
            <a:ext cx="3400404" cy="1161730"/>
          </a:xfrm>
        </p:spPr>
        <p:txBody>
          <a:bodyPr>
            <a:normAutofit/>
          </a:bodyPr>
          <a:lstStyle/>
          <a:p>
            <a:r>
              <a:rPr lang="ru-RU" sz="2800" dirty="0"/>
              <a:t>Морфологический анализ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9189" y="365760"/>
            <a:ext cx="7837714" cy="56189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Метод </a:t>
            </a:r>
            <a:r>
              <a:rPr lang="ru-RU" dirty="0"/>
              <a:t>систематизации перебора вариантов всех теоретически возможных решений, основанный на анализе структуры объекта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200" y="1370294"/>
            <a:ext cx="6956987" cy="52177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10" y="209007"/>
            <a:ext cx="3772056" cy="329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295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297" y="3614057"/>
            <a:ext cx="3204754" cy="21109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Сообщества</a:t>
            </a:r>
            <a:br>
              <a:rPr lang="ru-RU" sz="2800" dirty="0" smtClean="0"/>
            </a:br>
            <a:r>
              <a:rPr lang="ru-RU" sz="2800" dirty="0" smtClean="0"/>
              <a:t>Природа</a:t>
            </a:r>
            <a:br>
              <a:rPr lang="ru-RU" sz="2800" dirty="0" smtClean="0"/>
            </a:br>
            <a:r>
              <a:rPr lang="ru-RU" sz="2800" dirty="0" smtClean="0"/>
              <a:t>Среда</a:t>
            </a:r>
            <a:br>
              <a:rPr lang="ru-RU" sz="2800" dirty="0" smtClean="0"/>
            </a:br>
            <a:r>
              <a:rPr lang="ru-RU" sz="2800" dirty="0" smtClean="0"/>
              <a:t>Экология</a:t>
            </a:r>
            <a:br>
              <a:rPr lang="ru-RU" sz="2800" dirty="0" smtClean="0"/>
            </a:br>
            <a:r>
              <a:rPr lang="ru-RU" sz="2800" dirty="0" err="1" smtClean="0"/>
              <a:t>Экопросвещение</a:t>
            </a: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11" y="235130"/>
            <a:ext cx="3525688" cy="3178629"/>
          </a:xfrm>
        </p:spPr>
      </p:pic>
      <p:sp>
        <p:nvSpPr>
          <p:cNvPr id="8" name="Прямоугольник 7"/>
          <p:cNvSpPr/>
          <p:nvPr/>
        </p:nvSpPr>
        <p:spPr>
          <a:xfrm>
            <a:off x="4267200" y="613176"/>
            <a:ext cx="345730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Проект «Сади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Cады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» </a:t>
            </a:r>
            <a:r>
              <a:rPr lang="ru-RU" dirty="0" smtClean="0">
                <a:solidFill>
                  <a:srgbClr val="050505"/>
                </a:solidFill>
                <a:latin typeface="Segoe UI Historic" panose="020B0502040204020203" pitchFamily="34" charset="0"/>
              </a:rPr>
              <a:t>(Алматы) организован 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общественным объединением «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Тетис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» при поддержке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Soros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Foundation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 -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Kazakhstan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, в рамках программы «Новые гражданские инициативы» Фонда Сорос - Казахстан совместно с площадкой URBAN FORUM 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Almaty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.</a:t>
            </a:r>
          </a:p>
          <a:p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Партнеры проекта: Казахстанский комитет по программе ЮНЕСКО Человек и биосфера при Национальной комиссии по делам ЮНЕСКО и ИСЕСКО, кафедра по устойчивому развитию ЮНЕСКО (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КазНУ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 им. аль-</a:t>
            </a:r>
            <a:r>
              <a:rPr lang="ru-RU" dirty="0" err="1">
                <a:solidFill>
                  <a:srgbClr val="050505"/>
                </a:solidFill>
                <a:latin typeface="Segoe UI Historic" panose="020B0502040204020203" pitchFamily="34" charset="0"/>
              </a:rPr>
              <a:t>Фараби</a:t>
            </a:r>
            <a:r>
              <a:rPr lang="ru-RU" dirty="0">
                <a:solidFill>
                  <a:srgbClr val="050505"/>
                </a:solidFill>
                <a:latin typeface="Segoe UI Historic" panose="020B0502040204020203" pitchFamily="34" charset="0"/>
              </a:rPr>
              <a:t>), Главный Ботанический сад Алматы. </a:t>
            </a:r>
            <a:endParaRPr lang="ru-RU" dirty="0" smtClean="0">
              <a:solidFill>
                <a:srgbClr val="050505"/>
              </a:solidFill>
              <a:latin typeface="Segoe UI Historic" panose="020B0502040204020203" pitchFamily="34" charset="0"/>
            </a:endParaRPr>
          </a:p>
          <a:p>
            <a:r>
              <a:rPr lang="ru-RU" b="0" i="0" dirty="0" smtClean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Куратор проекта Яна Малиновская</a:t>
            </a:r>
            <a:endParaRPr lang="ru-R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216" y="613176"/>
            <a:ext cx="3765899" cy="565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94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74" y="2239438"/>
            <a:ext cx="5681274" cy="37865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638" y="568820"/>
            <a:ext cx="6483922" cy="43215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1913" y="940789"/>
            <a:ext cx="2644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Исследование ЦА: городские садоводы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462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25" y="1528824"/>
            <a:ext cx="6187378" cy="41239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5695405" y="693390"/>
            <a:ext cx="5699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Исследование ЦА и </a:t>
            </a:r>
            <a:r>
              <a:rPr lang="ru-RU" dirty="0" err="1" smtClean="0"/>
              <a:t>экопросвещение</a:t>
            </a:r>
            <a:r>
              <a:rPr lang="ru-RU" dirty="0" smtClean="0"/>
              <a:t>: СЮН, библиотеки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73" y="584816"/>
            <a:ext cx="4007952" cy="3005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73" y="3590780"/>
            <a:ext cx="4007952" cy="3005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1630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160"/>
            <a:ext cx="6378592" cy="4014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051" y="531223"/>
            <a:ext cx="4416321" cy="29434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052" y="3474718"/>
            <a:ext cx="4409791" cy="29391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 flipH="1">
            <a:off x="1454906" y="353756"/>
            <a:ext cx="4118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Исследование ЦА и </a:t>
            </a:r>
            <a:r>
              <a:rPr lang="ru-RU" dirty="0" err="1" smtClean="0"/>
              <a:t>экопросвещение</a:t>
            </a:r>
            <a:r>
              <a:rPr lang="ru-RU" dirty="0" smtClean="0"/>
              <a:t>: горожане, библиотеки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261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001" y="518402"/>
            <a:ext cx="5904090" cy="44280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35" y="2612572"/>
            <a:ext cx="4435566" cy="33266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2811" y="1244052"/>
            <a:ext cx="3622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Образовательная программа для участников сообщества: институт Аль-</a:t>
            </a:r>
            <a:r>
              <a:rPr lang="ru-RU" dirty="0" err="1" smtClean="0"/>
              <a:t>Фараби</a:t>
            </a:r>
            <a:r>
              <a:rPr lang="ru-RU" dirty="0" smtClean="0"/>
              <a:t>, </a:t>
            </a:r>
            <a:r>
              <a:rPr lang="ru-RU" dirty="0" err="1" smtClean="0"/>
              <a:t>Ботсад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147193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411</TotalTime>
  <Words>733</Words>
  <Application>Microsoft Office PowerPoint</Application>
  <PresentationFormat>Широкоэкранный</PresentationFormat>
  <Paragraphs>116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Corbel</vt:lpstr>
      <vt:lpstr>inherit</vt:lpstr>
      <vt:lpstr>PT Serif</vt:lpstr>
      <vt:lpstr>PT Serif Caption</vt:lpstr>
      <vt:lpstr>Segoe UI Historic</vt:lpstr>
      <vt:lpstr>Wingdings 2</vt:lpstr>
      <vt:lpstr>Рамка</vt:lpstr>
      <vt:lpstr>Презентация PowerPoint</vt:lpstr>
      <vt:lpstr>Структура проекта</vt:lpstr>
      <vt:lpstr>Нация</vt:lpstr>
      <vt:lpstr>Морфологический анализ</vt:lpstr>
      <vt:lpstr>Сообщества Природа Среда Экология Экопросвещение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Искусство Современное искусство Природа Среда Сообщества Экология Экопросвещение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Фонды  и программы КСО компаний РФ </vt:lpstr>
      <vt:lpstr>Фонды  и программы КСО компаний РФ </vt:lpstr>
      <vt:lpstr>Спасибо!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Яна</dc:creator>
  <cp:lastModifiedBy>Яна</cp:lastModifiedBy>
  <cp:revision>32</cp:revision>
  <dcterms:created xsi:type="dcterms:W3CDTF">2020-11-03T09:29:22Z</dcterms:created>
  <dcterms:modified xsi:type="dcterms:W3CDTF">2020-11-03T17:28:05Z</dcterms:modified>
</cp:coreProperties>
</file>